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57" r:id="rId3"/>
    <p:sldId id="269" r:id="rId4"/>
    <p:sldId id="294" r:id="rId5"/>
    <p:sldId id="300" r:id="rId6"/>
    <p:sldId id="297" r:id="rId7"/>
    <p:sldId id="299" r:id="rId8"/>
    <p:sldId id="301" r:id="rId9"/>
    <p:sldId id="302" r:id="rId10"/>
    <p:sldId id="303" r:id="rId11"/>
    <p:sldId id="304" r:id="rId12"/>
    <p:sldId id="305" r:id="rId13"/>
    <p:sldId id="306" r:id="rId14"/>
    <p:sldId id="307" r:id="rId15"/>
    <p:sldId id="309" r:id="rId16"/>
    <p:sldId id="310" r:id="rId17"/>
    <p:sldId id="311" r:id="rId18"/>
    <p:sldId id="313" r:id="rId19"/>
    <p:sldId id="321" r:id="rId20"/>
    <p:sldId id="312" r:id="rId21"/>
    <p:sldId id="317" r:id="rId22"/>
    <p:sldId id="318" r:id="rId23"/>
    <p:sldId id="319" r:id="rId24"/>
    <p:sldId id="259" r:id="rId25"/>
    <p:sldId id="264" r:id="rId26"/>
    <p:sldId id="265" r:id="rId27"/>
    <p:sldId id="266" r:id="rId28"/>
    <p:sldId id="267" r:id="rId29"/>
    <p:sldId id="268" r:id="rId30"/>
    <p:sldId id="316" r:id="rId31"/>
    <p:sldId id="270" r:id="rId32"/>
    <p:sldId id="271" r:id="rId33"/>
    <p:sldId id="272" r:id="rId34"/>
    <p:sldId id="273" r:id="rId35"/>
    <p:sldId id="274" r:id="rId36"/>
    <p:sldId id="275" r:id="rId37"/>
    <p:sldId id="276" r:id="rId38"/>
    <p:sldId id="278" r:id="rId39"/>
    <p:sldId id="280" r:id="rId40"/>
    <p:sldId id="279" r:id="rId41"/>
    <p:sldId id="281" r:id="rId42"/>
    <p:sldId id="283" r:id="rId43"/>
    <p:sldId id="284" r:id="rId44"/>
    <p:sldId id="285" r:id="rId45"/>
    <p:sldId id="288" r:id="rId46"/>
    <p:sldId id="286" r:id="rId47"/>
    <p:sldId id="287" r:id="rId48"/>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5" autoAdjust="0"/>
    <p:restoredTop sz="91975" autoAdjust="0"/>
  </p:normalViewPr>
  <p:slideViewPr>
    <p:cSldViewPr>
      <p:cViewPr>
        <p:scale>
          <a:sx n="60" d="100"/>
          <a:sy n="60" d="100"/>
        </p:scale>
        <p:origin x="144" y="4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44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4400"/>
          </a:xfrm>
          <a:prstGeom prst="rect">
            <a:avLst/>
          </a:prstGeom>
        </p:spPr>
        <p:txBody>
          <a:bodyPr vert="horz" lIns="91440" tIns="45720" rIns="91440" bIns="45720" rtlCol="0"/>
          <a:lstStyle>
            <a:lvl1pPr algn="r">
              <a:defRPr sz="1200"/>
            </a:lvl1pPr>
          </a:lstStyle>
          <a:p>
            <a:fld id="{D6A4A59F-F788-4384-8B41-8C2725284444}" type="datetimeFigureOut">
              <a:rPr lang="ko-KR" altLang="en-US" smtClean="0"/>
              <a:pPr/>
              <a:t>2023. 7. 10.</a:t>
            </a:fld>
            <a:endParaRPr lang="ko-KR" altLang="en-US"/>
          </a:p>
        </p:txBody>
      </p:sp>
      <p:sp>
        <p:nvSpPr>
          <p:cNvPr id="4" name="슬라이드 이미지 개체 틀 3"/>
          <p:cNvSpPr>
            <a:spLocks noGrp="1" noRot="1" noChangeAspect="1"/>
          </p:cNvSpPr>
          <p:nvPr>
            <p:ph type="sldImg" idx="2"/>
          </p:nvPr>
        </p:nvSpPr>
        <p:spPr>
          <a:xfrm>
            <a:off x="-952500" y="1371600"/>
            <a:ext cx="12192000" cy="6858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686800"/>
            <a:ext cx="8229600" cy="82296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17370425"/>
            <a:ext cx="4457700" cy="9144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0425"/>
            <a:ext cx="4457700" cy="914400"/>
          </a:xfrm>
          <a:prstGeom prst="rect">
            <a:avLst/>
          </a:prstGeom>
        </p:spPr>
        <p:txBody>
          <a:bodyPr vert="horz" lIns="91440" tIns="45720" rIns="91440" bIns="45720" rtlCol="0" anchor="b"/>
          <a:lstStyle>
            <a:lvl1pPr algn="r">
              <a:defRPr sz="1200"/>
            </a:lvl1pPr>
          </a:lstStyle>
          <a:p>
            <a:fld id="{6ABE72E7-1082-40ED-85EF-0172C1A919B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8</a:t>
            </a:fld>
            <a:endParaRPr lang="ko-KR" altLang="en-US"/>
          </a:p>
        </p:txBody>
      </p:sp>
    </p:spTree>
    <p:extLst>
      <p:ext uri="{BB962C8B-B14F-4D97-AF65-F5344CB8AC3E}">
        <p14:creationId xmlns:p14="http://schemas.microsoft.com/office/powerpoint/2010/main" val="1500175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17</a:t>
            </a:fld>
            <a:endParaRPr lang="ko-KR" altLang="en-US"/>
          </a:p>
        </p:txBody>
      </p:sp>
    </p:spTree>
    <p:extLst>
      <p:ext uri="{BB962C8B-B14F-4D97-AF65-F5344CB8AC3E}">
        <p14:creationId xmlns:p14="http://schemas.microsoft.com/office/powerpoint/2010/main" val="602880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18</a:t>
            </a:fld>
            <a:endParaRPr lang="ko-KR" altLang="en-US"/>
          </a:p>
        </p:txBody>
      </p:sp>
    </p:spTree>
    <p:extLst>
      <p:ext uri="{BB962C8B-B14F-4D97-AF65-F5344CB8AC3E}">
        <p14:creationId xmlns:p14="http://schemas.microsoft.com/office/powerpoint/2010/main" val="3531389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19</a:t>
            </a:fld>
            <a:endParaRPr lang="ko-KR" altLang="en-US"/>
          </a:p>
        </p:txBody>
      </p:sp>
    </p:spTree>
    <p:extLst>
      <p:ext uri="{BB962C8B-B14F-4D97-AF65-F5344CB8AC3E}">
        <p14:creationId xmlns:p14="http://schemas.microsoft.com/office/powerpoint/2010/main" val="2959216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20</a:t>
            </a:fld>
            <a:endParaRPr lang="ko-KR" altLang="en-US"/>
          </a:p>
        </p:txBody>
      </p:sp>
    </p:spTree>
    <p:extLst>
      <p:ext uri="{BB962C8B-B14F-4D97-AF65-F5344CB8AC3E}">
        <p14:creationId xmlns:p14="http://schemas.microsoft.com/office/powerpoint/2010/main" val="2195669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21</a:t>
            </a:fld>
            <a:endParaRPr lang="ko-KR" altLang="en-US"/>
          </a:p>
        </p:txBody>
      </p:sp>
    </p:spTree>
    <p:extLst>
      <p:ext uri="{BB962C8B-B14F-4D97-AF65-F5344CB8AC3E}">
        <p14:creationId xmlns:p14="http://schemas.microsoft.com/office/powerpoint/2010/main" val="365407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23</a:t>
            </a:fld>
            <a:endParaRPr lang="ko-KR" altLang="en-US"/>
          </a:p>
        </p:txBody>
      </p:sp>
    </p:spTree>
    <p:extLst>
      <p:ext uri="{BB962C8B-B14F-4D97-AF65-F5344CB8AC3E}">
        <p14:creationId xmlns:p14="http://schemas.microsoft.com/office/powerpoint/2010/main" val="1411071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9</a:t>
            </a:fld>
            <a:endParaRPr lang="ko-KR" altLang="en-US"/>
          </a:p>
        </p:txBody>
      </p:sp>
    </p:spTree>
    <p:extLst>
      <p:ext uri="{BB962C8B-B14F-4D97-AF65-F5344CB8AC3E}">
        <p14:creationId xmlns:p14="http://schemas.microsoft.com/office/powerpoint/2010/main" val="109516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10</a:t>
            </a:fld>
            <a:endParaRPr lang="ko-KR" altLang="en-US"/>
          </a:p>
        </p:txBody>
      </p:sp>
    </p:spTree>
    <p:extLst>
      <p:ext uri="{BB962C8B-B14F-4D97-AF65-F5344CB8AC3E}">
        <p14:creationId xmlns:p14="http://schemas.microsoft.com/office/powerpoint/2010/main" val="1173929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11</a:t>
            </a:fld>
            <a:endParaRPr lang="ko-KR" altLang="en-US"/>
          </a:p>
        </p:txBody>
      </p:sp>
    </p:spTree>
    <p:extLst>
      <p:ext uri="{BB962C8B-B14F-4D97-AF65-F5344CB8AC3E}">
        <p14:creationId xmlns:p14="http://schemas.microsoft.com/office/powerpoint/2010/main" val="2682985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12</a:t>
            </a:fld>
            <a:endParaRPr lang="ko-KR" altLang="en-US"/>
          </a:p>
        </p:txBody>
      </p:sp>
    </p:spTree>
    <p:extLst>
      <p:ext uri="{BB962C8B-B14F-4D97-AF65-F5344CB8AC3E}">
        <p14:creationId xmlns:p14="http://schemas.microsoft.com/office/powerpoint/2010/main" val="121449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13</a:t>
            </a:fld>
            <a:endParaRPr lang="ko-KR" altLang="en-US"/>
          </a:p>
        </p:txBody>
      </p:sp>
    </p:spTree>
    <p:extLst>
      <p:ext uri="{BB962C8B-B14F-4D97-AF65-F5344CB8AC3E}">
        <p14:creationId xmlns:p14="http://schemas.microsoft.com/office/powerpoint/2010/main" val="1522477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14</a:t>
            </a:fld>
            <a:endParaRPr lang="ko-KR" altLang="en-US"/>
          </a:p>
        </p:txBody>
      </p:sp>
    </p:spTree>
    <p:extLst>
      <p:ext uri="{BB962C8B-B14F-4D97-AF65-F5344CB8AC3E}">
        <p14:creationId xmlns:p14="http://schemas.microsoft.com/office/powerpoint/2010/main" val="748215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15</a:t>
            </a:fld>
            <a:endParaRPr lang="ko-KR" altLang="en-US"/>
          </a:p>
        </p:txBody>
      </p:sp>
    </p:spTree>
    <p:extLst>
      <p:ext uri="{BB962C8B-B14F-4D97-AF65-F5344CB8AC3E}">
        <p14:creationId xmlns:p14="http://schemas.microsoft.com/office/powerpoint/2010/main" val="2707739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6ABE72E7-1082-40ED-85EF-0172C1A919B5}" type="slidenum">
              <a:rPr lang="ko-KR" altLang="en-US" smtClean="0"/>
              <a:pPr/>
              <a:t>16</a:t>
            </a:fld>
            <a:endParaRPr lang="ko-KR" altLang="en-US"/>
          </a:p>
        </p:txBody>
      </p:sp>
    </p:spTree>
    <p:extLst>
      <p:ext uri="{BB962C8B-B14F-4D97-AF65-F5344CB8AC3E}">
        <p14:creationId xmlns:p14="http://schemas.microsoft.com/office/powerpoint/2010/main" val="1618844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pPr/>
              <a:t>7/10/23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pPr/>
              <a:t>7/10/23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pPr/>
              <a:t>7/10/23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pPr/>
              <a:t>7/10/23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pPr/>
              <a:t>7/10/23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pPr/>
              <a:t>7/10/23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pPr/>
              <a:t>7/10/23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pPr/>
              <a:t>7/10/23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pPr/>
              <a:t>7/10/23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pPr/>
              <a:t>7/10/23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pPr/>
              <a:t>7/10/23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pPr/>
              <a:t>7/10/23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0.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3" Type="http://schemas.openxmlformats.org/officeDocument/2006/relationships/image" Target="../media/image13.png"/><Relationship Id="rId7" Type="http://schemas.openxmlformats.org/officeDocument/2006/relationships/image" Target="../media/image38.png"/><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45.png"/><Relationship Id="rId10"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40.png"/><Relationship Id="rId1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jpeg"/><Relationship Id="rId18" Type="http://schemas.openxmlformats.org/officeDocument/2006/relationships/image" Target="../media/image59.png"/><Relationship Id="rId3" Type="http://schemas.openxmlformats.org/officeDocument/2006/relationships/image" Target="../media/image13.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jpeg"/><Relationship Id="rId17" Type="http://schemas.openxmlformats.org/officeDocument/2006/relationships/image" Target="../media/image58.jpeg"/><Relationship Id="rId25" Type="http://schemas.openxmlformats.org/officeDocument/2006/relationships/image" Target="../media/image66.png"/><Relationship Id="rId2" Type="http://schemas.openxmlformats.org/officeDocument/2006/relationships/notesSlide" Target="../notesSlides/notesSlide11.xml"/><Relationship Id="rId16" Type="http://schemas.openxmlformats.org/officeDocument/2006/relationships/image" Target="../media/image57.png"/><Relationship Id="rId20" Type="http://schemas.openxmlformats.org/officeDocument/2006/relationships/image" Target="../media/image61.jpeg"/><Relationship Id="rId1" Type="http://schemas.openxmlformats.org/officeDocument/2006/relationships/slideLayout" Target="../slideLayouts/slideLayout1.xml"/><Relationship Id="rId6" Type="http://schemas.openxmlformats.org/officeDocument/2006/relationships/image" Target="../media/image47.jpeg"/><Relationship Id="rId11" Type="http://schemas.openxmlformats.org/officeDocument/2006/relationships/image" Target="../media/image52.png"/><Relationship Id="rId24" Type="http://schemas.openxmlformats.org/officeDocument/2006/relationships/image" Target="../media/image65.png"/><Relationship Id="rId5" Type="http://schemas.openxmlformats.org/officeDocument/2006/relationships/image" Target="../media/image14.png"/><Relationship Id="rId15" Type="http://schemas.openxmlformats.org/officeDocument/2006/relationships/image" Target="../media/image56.png"/><Relationship Id="rId23" Type="http://schemas.openxmlformats.org/officeDocument/2006/relationships/image" Target="../media/image64.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6.png"/><Relationship Id="rId9" Type="http://schemas.openxmlformats.org/officeDocument/2006/relationships/image" Target="../media/image50.jpeg"/><Relationship Id="rId14" Type="http://schemas.openxmlformats.org/officeDocument/2006/relationships/image" Target="../media/image55.jpeg"/><Relationship Id="rId22"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4.png"/><Relationship Id="rId7"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4.png"/><Relationship Id="rId7"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67.png"/><Relationship Id="rId9" Type="http://schemas.openxmlformats.org/officeDocument/2006/relationships/image" Target="../media/image7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3.png"/><Relationship Id="rId7"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4.png"/><Relationship Id="rId7" Type="http://schemas.openxmlformats.org/officeDocument/2006/relationships/image" Target="../media/image87.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3.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07.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13.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25.png"/><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9.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EEEEEE"/>
        </a:solidFill>
        <a:effectLst/>
      </p:bgPr>
    </p:bg>
    <p:spTree>
      <p:nvGrpSpPr>
        <p:cNvPr id="1" name=""/>
        <p:cNvGrpSpPr/>
        <p:nvPr/>
      </p:nvGrpSpPr>
      <p:grpSpPr>
        <a:xfrm>
          <a:off x="0" y="0"/>
          <a:ext cx="0" cy="0"/>
          <a:chOff x="0" y="0"/>
          <a:chExt cx="0" cy="0"/>
        </a:xfrm>
      </p:grpSpPr>
      <p:grpSp>
        <p:nvGrpSpPr>
          <p:cNvPr id="1001" name="그룹 1001"/>
          <p:cNvGrpSpPr/>
          <p:nvPr/>
        </p:nvGrpSpPr>
        <p:grpSpPr>
          <a:xfrm>
            <a:off x="703672" y="656500"/>
            <a:ext cx="11190599" cy="8972715"/>
            <a:chOff x="703672" y="656500"/>
            <a:chExt cx="11190599" cy="8972715"/>
          </a:xfrm>
        </p:grpSpPr>
        <p:pic>
          <p:nvPicPr>
            <p:cNvPr id="3" name="Object 2"/>
            <p:cNvPicPr>
              <a:picLocks noChangeAspect="1"/>
            </p:cNvPicPr>
            <p:nvPr/>
          </p:nvPicPr>
          <p:blipFill>
            <a:blip r:embed="rId2" cstate="print"/>
            <a:stretch>
              <a:fillRect/>
            </a:stretch>
          </p:blipFill>
          <p:spPr>
            <a:xfrm>
              <a:off x="703672" y="656500"/>
              <a:ext cx="11190599" cy="8972715"/>
            </a:xfrm>
            <a:prstGeom prst="rect">
              <a:avLst/>
            </a:prstGeom>
          </p:spPr>
        </p:pic>
      </p:grpSp>
      <p:grpSp>
        <p:nvGrpSpPr>
          <p:cNvPr id="1002" name="그룹 1002"/>
          <p:cNvGrpSpPr/>
          <p:nvPr/>
        </p:nvGrpSpPr>
        <p:grpSpPr>
          <a:xfrm>
            <a:off x="12050361" y="656500"/>
            <a:ext cx="5531681" cy="8956847"/>
            <a:chOff x="12050361" y="656500"/>
            <a:chExt cx="5531681" cy="8956847"/>
          </a:xfrm>
        </p:grpSpPr>
        <p:pic>
          <p:nvPicPr>
            <p:cNvPr id="6" name="Object 5"/>
            <p:cNvPicPr>
              <a:picLocks noChangeAspect="1"/>
            </p:cNvPicPr>
            <p:nvPr/>
          </p:nvPicPr>
          <p:blipFill>
            <a:blip r:embed="rId3" cstate="print"/>
            <a:stretch>
              <a:fillRect/>
            </a:stretch>
          </p:blipFill>
          <p:spPr>
            <a:xfrm>
              <a:off x="12050361" y="656500"/>
              <a:ext cx="5531681" cy="8956847"/>
            </a:xfrm>
            <a:prstGeom prst="rect">
              <a:avLst/>
            </a:prstGeom>
          </p:spPr>
        </p:pic>
      </p:grpSp>
      <p:grpSp>
        <p:nvGrpSpPr>
          <p:cNvPr id="1003" name="그룹 1003"/>
          <p:cNvGrpSpPr/>
          <p:nvPr/>
        </p:nvGrpSpPr>
        <p:grpSpPr>
          <a:xfrm>
            <a:off x="12050361" y="5791956"/>
            <a:ext cx="5531681" cy="3821392"/>
            <a:chOff x="12050361" y="5791956"/>
            <a:chExt cx="5531681" cy="3821392"/>
          </a:xfrm>
        </p:grpSpPr>
        <p:pic>
          <p:nvPicPr>
            <p:cNvPr id="9" name="Object 8"/>
            <p:cNvPicPr>
              <a:picLocks noChangeAspect="1"/>
            </p:cNvPicPr>
            <p:nvPr/>
          </p:nvPicPr>
          <p:blipFill>
            <a:blip r:embed="rId4" cstate="print"/>
            <a:stretch>
              <a:fillRect/>
            </a:stretch>
          </p:blipFill>
          <p:spPr>
            <a:xfrm>
              <a:off x="12050361" y="5791956"/>
              <a:ext cx="5531681" cy="3821392"/>
            </a:xfrm>
            <a:prstGeom prst="rect">
              <a:avLst/>
            </a:prstGeom>
          </p:spPr>
        </p:pic>
      </p:grpSp>
      <p:grpSp>
        <p:nvGrpSpPr>
          <p:cNvPr id="1005" name="그룹 1005"/>
          <p:cNvGrpSpPr/>
          <p:nvPr/>
        </p:nvGrpSpPr>
        <p:grpSpPr>
          <a:xfrm>
            <a:off x="1585257" y="5586044"/>
            <a:ext cx="6506853" cy="28571"/>
            <a:chOff x="1585257" y="5586044"/>
            <a:chExt cx="6506853" cy="28571"/>
          </a:xfrm>
        </p:grpSpPr>
        <p:pic>
          <p:nvPicPr>
            <p:cNvPr id="16" name="Object 15"/>
            <p:cNvPicPr>
              <a:picLocks noChangeAspect="1"/>
            </p:cNvPicPr>
            <p:nvPr/>
          </p:nvPicPr>
          <p:blipFill>
            <a:blip r:embed="rId5" cstate="print"/>
            <a:stretch>
              <a:fillRect/>
            </a:stretch>
          </p:blipFill>
          <p:spPr>
            <a:xfrm>
              <a:off x="1585257" y="5586044"/>
              <a:ext cx="6506853" cy="28571"/>
            </a:xfrm>
            <a:prstGeom prst="rect">
              <a:avLst/>
            </a:prstGeom>
          </p:spPr>
        </p:pic>
      </p:grpSp>
      <p:sp>
        <p:nvSpPr>
          <p:cNvPr id="18" name="Object 18"/>
          <p:cNvSpPr txBox="1"/>
          <p:nvPr/>
        </p:nvSpPr>
        <p:spPr>
          <a:xfrm>
            <a:off x="1478718" y="1485900"/>
            <a:ext cx="11115010" cy="1466813"/>
          </a:xfrm>
          <a:prstGeom prst="rect">
            <a:avLst/>
          </a:prstGeom>
          <a:noFill/>
        </p:spPr>
        <p:txBody>
          <a:bodyPr wrap="square" rtlCol="0" anchor="t">
            <a:spAutoFit/>
          </a:bodyPr>
          <a:lstStyle/>
          <a:p>
            <a:r>
              <a:rPr lang="en-US" sz="5400" dirty="0">
                <a:solidFill>
                  <a:srgbClr val="1F1F1F"/>
                </a:solidFill>
                <a:latin typeface="NEXON Lv1 Gothic OTF Bold" pitchFamily="34" charset="0"/>
                <a:cs typeface="NEXON Lv1 Gothic OTF Bold" pitchFamily="34" charset="0"/>
              </a:rPr>
              <a:t>데이터 시각화를 위한</a:t>
            </a:r>
            <a:endParaRPr lang="en-US" dirty="0"/>
          </a:p>
        </p:txBody>
      </p:sp>
      <p:sp>
        <p:nvSpPr>
          <p:cNvPr id="19" name="Object 19"/>
          <p:cNvSpPr txBox="1"/>
          <p:nvPr/>
        </p:nvSpPr>
        <p:spPr>
          <a:xfrm>
            <a:off x="1478718" y="2247900"/>
            <a:ext cx="15549504" cy="3450805"/>
          </a:xfrm>
          <a:prstGeom prst="rect">
            <a:avLst/>
          </a:prstGeom>
          <a:noFill/>
        </p:spPr>
        <p:txBody>
          <a:bodyPr wrap="square" rtlCol="0" anchor="t">
            <a:spAutoFit/>
          </a:bodyPr>
          <a:lstStyle/>
          <a:p>
            <a:r>
              <a:rPr lang="en-US" sz="13000" kern="0" spc="-700" dirty="0">
                <a:solidFill>
                  <a:srgbClr val="1F1F1F"/>
                </a:solidFill>
                <a:latin typeface="GangwonEduPower" pitchFamily="34" charset="0"/>
                <a:cs typeface="GangwonEduPower" pitchFamily="34" charset="0"/>
              </a:rPr>
              <a:t>프레젠테이션</a:t>
            </a:r>
            <a:endParaRPr lang="en-US" dirty="0"/>
          </a:p>
        </p:txBody>
      </p:sp>
      <p:pic>
        <p:nvPicPr>
          <p:cNvPr id="12290" name="Picture 2" descr="C:\Users\acorn\Downloads\smart-farming_4212747.png"/>
          <p:cNvPicPr>
            <a:picLocks noChangeAspect="1" noChangeArrowheads="1"/>
          </p:cNvPicPr>
          <p:nvPr/>
        </p:nvPicPr>
        <p:blipFill>
          <a:blip r:embed="rId6"/>
          <a:srcRect/>
          <a:stretch>
            <a:fillRect/>
          </a:stretch>
        </p:blipFill>
        <p:spPr bwMode="auto">
          <a:xfrm>
            <a:off x="7620000" y="5829300"/>
            <a:ext cx="3581400" cy="3581400"/>
          </a:xfrm>
          <a:prstGeom prst="rect">
            <a:avLst/>
          </a:prstGeom>
          <a:noFill/>
        </p:spPr>
      </p:pic>
      <p:pic>
        <p:nvPicPr>
          <p:cNvPr id="12292" name="Picture 4" descr="C:\Users\acorn\Downloads\smart-farm_3474044.png"/>
          <p:cNvPicPr>
            <a:picLocks noChangeAspect="1" noChangeArrowheads="1"/>
          </p:cNvPicPr>
          <p:nvPr/>
        </p:nvPicPr>
        <p:blipFill>
          <a:blip r:embed="rId7"/>
          <a:srcRect/>
          <a:stretch>
            <a:fillRect/>
          </a:stretch>
        </p:blipFill>
        <p:spPr bwMode="auto">
          <a:xfrm>
            <a:off x="12192000" y="800100"/>
            <a:ext cx="5105400" cy="4876800"/>
          </a:xfrm>
          <a:prstGeom prst="rect">
            <a:avLst/>
          </a:prstGeom>
          <a:noFill/>
        </p:spPr>
      </p:pic>
      <p:pic>
        <p:nvPicPr>
          <p:cNvPr id="26" name="Picture 4" descr="Smart farm icon"/>
          <p:cNvPicPr>
            <a:picLocks noChangeAspect="1" noChangeArrowheads="1"/>
          </p:cNvPicPr>
          <p:nvPr/>
        </p:nvPicPr>
        <p:blipFill>
          <a:blip r:embed="rId8"/>
          <a:srcRect/>
          <a:stretch>
            <a:fillRect/>
          </a:stretch>
        </p:blipFill>
        <p:spPr bwMode="auto">
          <a:xfrm>
            <a:off x="12420600" y="5905500"/>
            <a:ext cx="4876800" cy="3553098"/>
          </a:xfrm>
          <a:prstGeom prst="rect">
            <a:avLst/>
          </a:prstGeom>
          <a:noFill/>
        </p:spPr>
      </p:pic>
      <p:sp>
        <p:nvSpPr>
          <p:cNvPr id="11" name="Object 11"/>
          <p:cNvSpPr txBox="1"/>
          <p:nvPr/>
        </p:nvSpPr>
        <p:spPr>
          <a:xfrm>
            <a:off x="1726505" y="5080237"/>
            <a:ext cx="9819354" cy="533844"/>
          </a:xfrm>
          <a:prstGeom prst="rect">
            <a:avLst/>
          </a:prstGeom>
          <a:noFill/>
        </p:spPr>
        <p:txBody>
          <a:bodyPr wrap="square" rtlCol="0" anchor="ctr">
            <a:spAutoFit/>
          </a:bodyPr>
          <a:lstStyle/>
          <a:p>
            <a:r>
              <a:rPr lang="en-US" sz="2000" dirty="0">
                <a:solidFill>
                  <a:srgbClr val="1F1F1F"/>
                </a:solidFill>
                <a:latin typeface="Gmarket Sans Medium" pitchFamily="34" charset="0"/>
                <a:cs typeface="Gmarket Sans Medium" pitchFamily="34" charset="0"/>
              </a:rPr>
              <a:t>PRESENTATION FOR DATA VISUALIZATION</a:t>
            </a:r>
            <a:endParaRPr lang="en-US" dirty="0"/>
          </a:p>
        </p:txBody>
      </p:sp>
      <p:grpSp>
        <p:nvGrpSpPr>
          <p:cNvPr id="1004" name="그룹 1004"/>
          <p:cNvGrpSpPr/>
          <p:nvPr/>
        </p:nvGrpSpPr>
        <p:grpSpPr>
          <a:xfrm>
            <a:off x="1571165" y="5018661"/>
            <a:ext cx="6506853" cy="28571"/>
            <a:chOff x="1571165" y="5018661"/>
            <a:chExt cx="6506853" cy="28571"/>
          </a:xfrm>
        </p:grpSpPr>
        <p:pic>
          <p:nvPicPr>
            <p:cNvPr id="13" name="Object 12"/>
            <p:cNvPicPr>
              <a:picLocks noChangeAspect="1"/>
            </p:cNvPicPr>
            <p:nvPr/>
          </p:nvPicPr>
          <p:blipFill>
            <a:blip r:embed="rId5" cstate="print"/>
            <a:stretch>
              <a:fillRect/>
            </a:stretch>
          </p:blipFill>
          <p:spPr>
            <a:xfrm>
              <a:off x="1571165" y="5018661"/>
              <a:ext cx="6506853" cy="28571"/>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pic>
        <p:nvPicPr>
          <p:cNvPr id="5"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id="{6E83BA5A-AB5B-F5A1-04BD-61DAB708304E}"/>
              </a:ext>
            </a:extLst>
          </p:cNvPr>
          <p:cNvPicPr>
            <a:picLocks noChangeAspect="1" noChangeArrowheads="1"/>
          </p:cNvPicPr>
          <p:nvPr/>
        </p:nvPicPr>
        <p:blipFill>
          <a:blip r:embed="rId5"/>
          <a:srcRect l="4597" t="47617" r="7121" b="15687"/>
          <a:stretch>
            <a:fillRect/>
          </a:stretch>
        </p:blipFill>
        <p:spPr bwMode="auto">
          <a:xfrm>
            <a:off x="6200842" y="5857096"/>
            <a:ext cx="8839200" cy="3652935"/>
          </a:xfrm>
          <a:prstGeom prst="rect">
            <a:avLst/>
          </a:prstGeom>
          <a:noFill/>
        </p:spPr>
      </p:pic>
      <p:sp>
        <p:nvSpPr>
          <p:cNvPr id="7" name="TextBox 6">
            <a:extLst>
              <a:ext uri="{FF2B5EF4-FFF2-40B4-BE49-F238E27FC236}">
                <a16:creationId xmlns:a16="http://schemas.microsoft.com/office/drawing/2014/main" id="{4EC1BA16-B20B-197D-BAFB-A0AAEC5EF05F}"/>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a:t>
            </a:r>
            <a:r>
              <a:rPr lang="en-US" altLang="ko-KR" sz="3200" dirty="0">
                <a:solidFill>
                  <a:srgbClr val="000000"/>
                </a:solidFill>
                <a:latin typeface="나눔스퀘어 Bold" pitchFamily="50" charset="-127"/>
                <a:ea typeface="나눔스퀘어 Bold" pitchFamily="50" charset="-127"/>
              </a:rPr>
              <a:t> </a:t>
            </a:r>
            <a:r>
              <a:rPr lang="ko-KR" altLang="en-US" sz="3200" dirty="0">
                <a:solidFill>
                  <a:srgbClr val="000000"/>
                </a:solidFill>
                <a:latin typeface="나눔스퀘어 Bold" pitchFamily="50" charset="-127"/>
                <a:ea typeface="나눔스퀘어 Bold" pitchFamily="50" charset="-127"/>
              </a:rPr>
              <a:t>및 목적</a:t>
            </a:r>
            <a:endParaRPr lang="en-US" altLang="ko-KR" sz="30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한국형 </a:t>
            </a:r>
            <a:r>
              <a:rPr lang="ko-KR" altLang="en-US" sz="3000" dirty="0" err="1">
                <a:latin typeface="나눔스퀘어 Bold" pitchFamily="50" charset="-127"/>
                <a:ea typeface="나눔스퀘어 Bold" pitchFamily="50" charset="-127"/>
              </a:rPr>
              <a:t>스마트팜</a:t>
            </a:r>
            <a:r>
              <a:rPr lang="ko-KR" altLang="en-US" sz="3000" dirty="0">
                <a:latin typeface="나눔스퀘어 Bold" pitchFamily="50" charset="-127"/>
                <a:ea typeface="나눔스퀘어 Bold" pitchFamily="50" charset="-127"/>
              </a:rPr>
              <a:t> 모델</a:t>
            </a:r>
            <a:r>
              <a:rPr lang="en-US" altLang="ko-KR" sz="3000" dirty="0">
                <a:latin typeface="나눔스퀘어 Bold" pitchFamily="50" charset="-127"/>
                <a:ea typeface="나눔스퀘어 Bold" pitchFamily="50" charset="-127"/>
              </a:rPr>
              <a:t> - </a:t>
            </a:r>
            <a:r>
              <a:rPr lang="en-US" altLang="ko-KR" sz="2400" dirty="0">
                <a:latin typeface="나눔스퀘어 Bold" pitchFamily="50" charset="-127"/>
                <a:ea typeface="나눔스퀘어 Bold" pitchFamily="50" charset="-127"/>
              </a:rPr>
              <a:t>1</a:t>
            </a:r>
            <a:r>
              <a:rPr lang="ko-KR" altLang="en-US" sz="2400" dirty="0">
                <a:latin typeface="나눔스퀘어 Bold" pitchFamily="50" charset="-127"/>
                <a:ea typeface="나눔스퀘어 Bold" pitchFamily="50" charset="-127"/>
              </a:rPr>
              <a:t>세대 모델</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원격 감시 및 제어</a:t>
            </a:r>
            <a:r>
              <a:rPr lang="en-US" altLang="ko-KR" sz="2400" dirty="0">
                <a:latin typeface="나눔스퀘어 Bold" pitchFamily="50" charset="-127"/>
                <a:ea typeface="나눔스퀘어 Bold" pitchFamily="50" charset="-127"/>
              </a:rPr>
              <a:t>)</a:t>
            </a:r>
            <a:endParaRPr lang="ko-KR" altLang="en-US" sz="2400" dirty="0">
              <a:latin typeface="나눔스퀘어 Bold" pitchFamily="50" charset="-127"/>
              <a:ea typeface="나눔스퀘어 Bold" pitchFamily="50" charset="-127"/>
            </a:endParaRPr>
          </a:p>
        </p:txBody>
      </p:sp>
      <p:sp>
        <p:nvSpPr>
          <p:cNvPr id="8" name="TextBox 7">
            <a:extLst>
              <a:ext uri="{FF2B5EF4-FFF2-40B4-BE49-F238E27FC236}">
                <a16:creationId xmlns:a16="http://schemas.microsoft.com/office/drawing/2014/main" id="{F2CDBDF5-0D21-40FF-198F-3885B9EABBB2}"/>
              </a:ext>
            </a:extLst>
          </p:cNvPr>
          <p:cNvSpPr txBox="1"/>
          <p:nvPr/>
        </p:nvSpPr>
        <p:spPr>
          <a:xfrm>
            <a:off x="14478000" y="9102923"/>
            <a:ext cx="2209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 </a:t>
            </a:r>
            <a:r>
              <a:rPr lang="en-US" altLang="ko-KR" sz="1400" dirty="0">
                <a:latin typeface="나눔스퀘어 Bold" pitchFamily="50" charset="-127"/>
                <a:ea typeface="나눔스퀘어 Bold" pitchFamily="50" charset="-127"/>
              </a:rPr>
              <a:t>: </a:t>
            </a:r>
            <a:r>
              <a:rPr lang="ko-KR" altLang="en-US" sz="1400" dirty="0">
                <a:latin typeface="나눔스퀘어 Bold" pitchFamily="50" charset="-127"/>
                <a:ea typeface="나눔스퀘어 Bold" pitchFamily="50" charset="-127"/>
              </a:rPr>
              <a:t>농촌진흥청</a:t>
            </a:r>
          </a:p>
        </p:txBody>
      </p:sp>
      <p:pic>
        <p:nvPicPr>
          <p:cNvPr id="16"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id="{4B4B8273-BC44-3B91-C0F5-F82972BD8238}"/>
              </a:ext>
            </a:extLst>
          </p:cNvPr>
          <p:cNvPicPr>
            <a:picLocks noChangeAspect="1" noChangeArrowheads="1"/>
          </p:cNvPicPr>
          <p:nvPr/>
        </p:nvPicPr>
        <p:blipFill rotWithShape="1">
          <a:blip r:embed="rId5"/>
          <a:srcRect l="4596" t="9124" r="7121" b="54422"/>
          <a:stretch/>
        </p:blipFill>
        <p:spPr bwMode="auto">
          <a:xfrm>
            <a:off x="4072271" y="2029290"/>
            <a:ext cx="9338929" cy="3834000"/>
          </a:xfrm>
          <a:prstGeom prst="rect">
            <a:avLst/>
          </a:prstGeom>
          <a:noFill/>
        </p:spPr>
      </p:pic>
      <p:pic>
        <p:nvPicPr>
          <p:cNvPr id="17"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id="{86424248-874B-95F6-76C1-2D0B4E1213F6}"/>
              </a:ext>
            </a:extLst>
          </p:cNvPr>
          <p:cNvPicPr>
            <a:picLocks noChangeAspect="1" noChangeArrowheads="1"/>
          </p:cNvPicPr>
          <p:nvPr/>
        </p:nvPicPr>
        <p:blipFill rotWithShape="1">
          <a:blip r:embed="rId5"/>
          <a:srcRect l="50331" t="49049" r="15435" b="37230"/>
          <a:stretch/>
        </p:blipFill>
        <p:spPr bwMode="auto">
          <a:xfrm>
            <a:off x="10439400" y="5502375"/>
            <a:ext cx="5410200" cy="2155725"/>
          </a:xfrm>
          <a:prstGeom prst="rect">
            <a:avLst/>
          </a:prstGeom>
          <a:noFill/>
        </p:spPr>
      </p:pic>
      <p:sp>
        <p:nvSpPr>
          <p:cNvPr id="10" name="Object 10">
            <a:extLst>
              <a:ext uri="{FF2B5EF4-FFF2-40B4-BE49-F238E27FC236}">
                <a16:creationId xmlns:a16="http://schemas.microsoft.com/office/drawing/2014/main" id="{D75609AB-12EB-B3F4-7FD4-9855C61D3EE4}"/>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162030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pic>
        <p:nvPicPr>
          <p:cNvPr id="5"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id="{6E83BA5A-AB5B-F5A1-04BD-61DAB708304E}"/>
              </a:ext>
            </a:extLst>
          </p:cNvPr>
          <p:cNvPicPr>
            <a:picLocks noChangeAspect="1" noChangeArrowheads="1"/>
          </p:cNvPicPr>
          <p:nvPr/>
        </p:nvPicPr>
        <p:blipFill>
          <a:blip r:embed="rId5"/>
          <a:srcRect l="4597" t="47617" r="7121" b="15687"/>
          <a:stretch>
            <a:fillRect/>
          </a:stretch>
        </p:blipFill>
        <p:spPr bwMode="auto">
          <a:xfrm>
            <a:off x="6200842" y="5857096"/>
            <a:ext cx="8839200" cy="3652935"/>
          </a:xfrm>
          <a:prstGeom prst="rect">
            <a:avLst/>
          </a:prstGeom>
          <a:noFill/>
        </p:spPr>
      </p:pic>
      <p:sp>
        <p:nvSpPr>
          <p:cNvPr id="8" name="TextBox 7">
            <a:extLst>
              <a:ext uri="{FF2B5EF4-FFF2-40B4-BE49-F238E27FC236}">
                <a16:creationId xmlns:a16="http://schemas.microsoft.com/office/drawing/2014/main" id="{F2CDBDF5-0D21-40FF-198F-3885B9EABBB2}"/>
              </a:ext>
            </a:extLst>
          </p:cNvPr>
          <p:cNvSpPr txBox="1"/>
          <p:nvPr/>
        </p:nvSpPr>
        <p:spPr>
          <a:xfrm>
            <a:off x="14478000" y="9102923"/>
            <a:ext cx="2209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 </a:t>
            </a:r>
            <a:r>
              <a:rPr lang="en-US" altLang="ko-KR" sz="1400" dirty="0">
                <a:latin typeface="나눔스퀘어 Bold" pitchFamily="50" charset="-127"/>
                <a:ea typeface="나눔스퀘어 Bold" pitchFamily="50" charset="-127"/>
              </a:rPr>
              <a:t>: </a:t>
            </a:r>
            <a:r>
              <a:rPr lang="ko-KR" altLang="en-US" sz="1400" dirty="0">
                <a:latin typeface="나눔스퀘어 Bold" pitchFamily="50" charset="-127"/>
                <a:ea typeface="나눔스퀘어 Bold" pitchFamily="50" charset="-127"/>
              </a:rPr>
              <a:t>농촌진흥청</a:t>
            </a:r>
          </a:p>
        </p:txBody>
      </p:sp>
      <p:pic>
        <p:nvPicPr>
          <p:cNvPr id="16"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id="{4B4B8273-BC44-3B91-C0F5-F82972BD8238}"/>
              </a:ext>
            </a:extLst>
          </p:cNvPr>
          <p:cNvPicPr>
            <a:picLocks noChangeAspect="1" noChangeArrowheads="1"/>
          </p:cNvPicPr>
          <p:nvPr/>
        </p:nvPicPr>
        <p:blipFill rotWithShape="1">
          <a:blip r:embed="rId5"/>
          <a:srcRect l="4596" t="9124" r="7121" b="54422"/>
          <a:stretch/>
        </p:blipFill>
        <p:spPr bwMode="auto">
          <a:xfrm>
            <a:off x="4072271" y="2029290"/>
            <a:ext cx="9338929" cy="3834000"/>
          </a:xfrm>
          <a:prstGeom prst="rect">
            <a:avLst/>
          </a:prstGeom>
          <a:noFill/>
        </p:spPr>
      </p:pic>
      <p:pic>
        <p:nvPicPr>
          <p:cNvPr id="17"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id="{86424248-874B-95F6-76C1-2D0B4E1213F6}"/>
              </a:ext>
            </a:extLst>
          </p:cNvPr>
          <p:cNvPicPr>
            <a:picLocks noChangeAspect="1" noChangeArrowheads="1"/>
          </p:cNvPicPr>
          <p:nvPr/>
        </p:nvPicPr>
        <p:blipFill rotWithShape="1">
          <a:blip r:embed="rId5"/>
          <a:srcRect l="50331" t="49049" r="15435" b="37230"/>
          <a:stretch/>
        </p:blipFill>
        <p:spPr bwMode="auto">
          <a:xfrm>
            <a:off x="10439400" y="5502375"/>
            <a:ext cx="5410200" cy="2155725"/>
          </a:xfrm>
          <a:prstGeom prst="rect">
            <a:avLst/>
          </a:prstGeom>
          <a:noFill/>
        </p:spPr>
      </p:pic>
      <p:pic>
        <p:nvPicPr>
          <p:cNvPr id="10" name="Picture 2" descr="1세대 모델(’16) 원격 감시 + 원격 제어-CCTV카메라,컨트롤판넬,환경센서,스마트팜제어기가 설치된 시설하우스는 모바일을 통해 비닐하우스 비닐하우스 자동개폐, 기계과정을 CCTV로 확인, 실시간 온도확인, 고/저온 정보, CCTV 24시간 방범 감시, 휴사시 개폐기 스마트폰 원격제어, 농장정전시 알림(정전통보)를 받는다. 한국형 스마트 온실 1세대 기본구성은 스마트링크(네트워크 구성 및 인터넷 연결), 센서노드(각종 센서 데이터 수집 네트원크 연결), 제어기노드(네트워크로부터 제어 명령 수신), 스마트 영상(원격지에서 농업시설 영상모니터링)으로 구성. 농민이 영상을 통해 직접 원격제어를 하며 센서정보로 기상정보(온도,습도,풍향, 풍속), 온실환경(온도, 습도, co2)과 장치제어(천창, 측창, 보온재, 유동팬, 환기팬)를 합니다. 스마트 기술로 농작업 편리성 향샹(온실 환경관리에 매여 있었던 시간과 장소의 구속에서 해방)">
            <a:extLst>
              <a:ext uri="{FF2B5EF4-FFF2-40B4-BE49-F238E27FC236}">
                <a16:creationId xmlns:a16="http://schemas.microsoft.com/office/drawing/2014/main" id="{FE89D9D8-1117-13EA-76B2-7AA13CB07016}"/>
              </a:ext>
            </a:extLst>
          </p:cNvPr>
          <p:cNvPicPr>
            <a:picLocks noChangeAspect="1" noChangeArrowheads="1"/>
          </p:cNvPicPr>
          <p:nvPr/>
        </p:nvPicPr>
        <p:blipFill>
          <a:blip r:embed="rId5"/>
          <a:srcRect l="22614" t="84313" r="16430" b="5116"/>
          <a:stretch>
            <a:fillRect/>
          </a:stretch>
        </p:blipFill>
        <p:spPr bwMode="auto">
          <a:xfrm>
            <a:off x="4114800" y="3825154"/>
            <a:ext cx="12109252" cy="2087802"/>
          </a:xfrm>
          <a:prstGeom prst="rect">
            <a:avLst/>
          </a:prstGeom>
          <a:noFill/>
        </p:spPr>
      </p:pic>
      <p:cxnSp>
        <p:nvCxnSpPr>
          <p:cNvPr id="11" name="Straight Connector 10">
            <a:extLst>
              <a:ext uri="{FF2B5EF4-FFF2-40B4-BE49-F238E27FC236}">
                <a16:creationId xmlns:a16="http://schemas.microsoft.com/office/drawing/2014/main" id="{09DCCE8A-6A04-88E4-430F-264A07BD6108}"/>
              </a:ext>
            </a:extLst>
          </p:cNvPr>
          <p:cNvCxnSpPr/>
          <p:nvPr/>
        </p:nvCxnSpPr>
        <p:spPr>
          <a:xfrm>
            <a:off x="10204252" y="5608156"/>
            <a:ext cx="22860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Object 10">
            <a:extLst>
              <a:ext uri="{FF2B5EF4-FFF2-40B4-BE49-F238E27FC236}">
                <a16:creationId xmlns:a16="http://schemas.microsoft.com/office/drawing/2014/main" id="{8BF62BBA-2CE0-73CB-2D31-C77636D9B6A2}"/>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
        <p:nvSpPr>
          <p:cNvPr id="14" name="TextBox 13">
            <a:extLst>
              <a:ext uri="{FF2B5EF4-FFF2-40B4-BE49-F238E27FC236}">
                <a16:creationId xmlns:a16="http://schemas.microsoft.com/office/drawing/2014/main" id="{B6E03656-7070-CC31-F0FF-C14FA7D40C33}"/>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a:t>
            </a:r>
            <a:r>
              <a:rPr lang="en-US" altLang="ko-KR" sz="3200" dirty="0">
                <a:solidFill>
                  <a:srgbClr val="000000"/>
                </a:solidFill>
                <a:latin typeface="나눔스퀘어 Bold" pitchFamily="50" charset="-127"/>
                <a:ea typeface="나눔스퀘어 Bold" pitchFamily="50" charset="-127"/>
              </a:rPr>
              <a:t> </a:t>
            </a:r>
            <a:r>
              <a:rPr lang="ko-KR" altLang="en-US" sz="3200" dirty="0">
                <a:solidFill>
                  <a:srgbClr val="000000"/>
                </a:solidFill>
                <a:latin typeface="나눔스퀘어 Bold" pitchFamily="50" charset="-127"/>
                <a:ea typeface="나눔스퀘어 Bold" pitchFamily="50" charset="-127"/>
              </a:rPr>
              <a:t>및 목적</a:t>
            </a:r>
            <a:endParaRPr lang="en-US" altLang="ko-KR" sz="30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한국형 </a:t>
            </a:r>
            <a:r>
              <a:rPr lang="ko-KR" altLang="en-US" sz="3000" dirty="0" err="1">
                <a:latin typeface="나눔스퀘어 Bold" pitchFamily="50" charset="-127"/>
                <a:ea typeface="나눔스퀘어 Bold" pitchFamily="50" charset="-127"/>
              </a:rPr>
              <a:t>스마트팜</a:t>
            </a:r>
            <a:r>
              <a:rPr lang="ko-KR" altLang="en-US" sz="3000" dirty="0">
                <a:latin typeface="나눔스퀘어 Bold" pitchFamily="50" charset="-127"/>
                <a:ea typeface="나눔스퀘어 Bold" pitchFamily="50" charset="-127"/>
              </a:rPr>
              <a:t> 모델</a:t>
            </a:r>
            <a:r>
              <a:rPr lang="en-US" altLang="ko-KR" sz="3000" dirty="0">
                <a:latin typeface="나눔스퀘어 Bold" pitchFamily="50" charset="-127"/>
                <a:ea typeface="나눔스퀘어 Bold" pitchFamily="50" charset="-127"/>
              </a:rPr>
              <a:t> - </a:t>
            </a:r>
            <a:r>
              <a:rPr lang="en-US" altLang="ko-KR" sz="2400" dirty="0">
                <a:latin typeface="나눔스퀘어 Bold" pitchFamily="50" charset="-127"/>
                <a:ea typeface="나눔스퀘어 Bold" pitchFamily="50" charset="-127"/>
              </a:rPr>
              <a:t>1</a:t>
            </a:r>
            <a:r>
              <a:rPr lang="ko-KR" altLang="en-US" sz="2400" dirty="0">
                <a:latin typeface="나눔스퀘어 Bold" pitchFamily="50" charset="-127"/>
                <a:ea typeface="나눔스퀘어 Bold" pitchFamily="50" charset="-127"/>
              </a:rPr>
              <a:t>세대 모델</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원격 감시 및 제어</a:t>
            </a:r>
            <a:r>
              <a:rPr lang="en-US" altLang="ko-KR" sz="2400" dirty="0">
                <a:latin typeface="나눔스퀘어 Bold" pitchFamily="50" charset="-127"/>
                <a:ea typeface="나눔스퀘어 Bold" pitchFamily="50" charset="-127"/>
              </a:rPr>
              <a:t>)</a:t>
            </a:r>
            <a:endParaRPr lang="ko-KR" altLang="en-US" sz="24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4135072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26EBA9E6-825A-BD4B-F853-07ED3A0A2E7F}"/>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a:t>
            </a:r>
            <a:r>
              <a:rPr lang="en-US" altLang="ko-KR" sz="3200" dirty="0">
                <a:solidFill>
                  <a:srgbClr val="000000"/>
                </a:solidFill>
                <a:latin typeface="나눔스퀘어 Bold" pitchFamily="50" charset="-127"/>
                <a:ea typeface="나눔스퀘어 Bold" pitchFamily="50" charset="-127"/>
              </a:rPr>
              <a:t> </a:t>
            </a:r>
            <a:r>
              <a:rPr lang="ko-KR" altLang="en-US" sz="3200" dirty="0">
                <a:solidFill>
                  <a:srgbClr val="000000"/>
                </a:solidFill>
                <a:latin typeface="나눔스퀘어 Bold" pitchFamily="50" charset="-127"/>
                <a:ea typeface="나눔스퀘어 Bold" pitchFamily="50" charset="-127"/>
              </a:rPr>
              <a:t>및 목적</a:t>
            </a:r>
            <a:endParaRPr lang="en-US" altLang="ko-KR" sz="30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한국형 </a:t>
            </a:r>
            <a:r>
              <a:rPr lang="ko-KR" altLang="en-US" sz="3000" dirty="0" err="1">
                <a:latin typeface="나눔스퀘어 Bold" pitchFamily="50" charset="-127"/>
                <a:ea typeface="나눔스퀘어 Bold" pitchFamily="50" charset="-127"/>
              </a:rPr>
              <a:t>스마트팜</a:t>
            </a:r>
            <a:r>
              <a:rPr lang="ko-KR" altLang="en-US" sz="3000" dirty="0">
                <a:latin typeface="나눔스퀘어 Bold" pitchFamily="50" charset="-127"/>
                <a:ea typeface="나눔스퀘어 Bold" pitchFamily="50" charset="-127"/>
              </a:rPr>
              <a:t> 모델</a:t>
            </a:r>
            <a:r>
              <a:rPr lang="en-US" altLang="ko-KR" sz="3000" dirty="0">
                <a:latin typeface="나눔스퀘어 Bold" pitchFamily="50" charset="-127"/>
                <a:ea typeface="나눔스퀘어 Bold" pitchFamily="50" charset="-127"/>
              </a:rPr>
              <a:t> - </a:t>
            </a:r>
            <a:r>
              <a:rPr lang="en-US" altLang="ko-KR" sz="2400" dirty="0">
                <a:latin typeface="나눔스퀘어 Bold" pitchFamily="50" charset="-127"/>
                <a:ea typeface="나눔스퀘어 Bold" pitchFamily="50" charset="-127"/>
              </a:rPr>
              <a:t>2</a:t>
            </a:r>
            <a:r>
              <a:rPr lang="ko-KR" altLang="en-US" sz="2400" dirty="0">
                <a:latin typeface="나눔스퀘어 Bold" pitchFamily="50" charset="-127"/>
                <a:ea typeface="나눔스퀘어 Bold" pitchFamily="50" charset="-127"/>
              </a:rPr>
              <a:t>세대 모델</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복합 환경제어 및 </a:t>
            </a:r>
            <a:r>
              <a:rPr lang="ko-KR" altLang="en-US" sz="2400" dirty="0" err="1">
                <a:latin typeface="나눔스퀘어 Bold" pitchFamily="50" charset="-127"/>
                <a:ea typeface="나눔스퀘어 Bold" pitchFamily="50" charset="-127"/>
              </a:rPr>
              <a:t>클라우드서비스</a:t>
            </a:r>
            <a:r>
              <a:rPr lang="en-US" altLang="ko-KR" sz="2400" dirty="0">
                <a:latin typeface="나눔스퀘어 Bold" pitchFamily="50" charset="-127"/>
                <a:ea typeface="나눔스퀘어 Bold" pitchFamily="50" charset="-127"/>
              </a:rPr>
              <a:t>)</a:t>
            </a:r>
            <a:endParaRPr lang="ko-KR" altLang="en-US" sz="2400" dirty="0">
              <a:latin typeface="나눔스퀘어 Bold" pitchFamily="50" charset="-127"/>
              <a:ea typeface="나눔스퀘어 Bold" pitchFamily="50" charset="-127"/>
            </a:endParaRPr>
          </a:p>
        </p:txBody>
      </p:sp>
      <p:sp>
        <p:nvSpPr>
          <p:cNvPr id="14" name="TextBox 13">
            <a:extLst>
              <a:ext uri="{FF2B5EF4-FFF2-40B4-BE49-F238E27FC236}">
                <a16:creationId xmlns:a16="http://schemas.microsoft.com/office/drawing/2014/main" id="{9221B2BE-3BE3-414C-326D-5535A6BFBD24}"/>
              </a:ext>
            </a:extLst>
          </p:cNvPr>
          <p:cNvSpPr txBox="1"/>
          <p:nvPr/>
        </p:nvSpPr>
        <p:spPr>
          <a:xfrm>
            <a:off x="14478000" y="9102923"/>
            <a:ext cx="2209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 </a:t>
            </a:r>
            <a:r>
              <a:rPr lang="en-US" altLang="ko-KR" sz="1400" dirty="0">
                <a:latin typeface="나눔스퀘어 Bold" pitchFamily="50" charset="-127"/>
                <a:ea typeface="나눔스퀘어 Bold" pitchFamily="50" charset="-127"/>
              </a:rPr>
              <a:t>: </a:t>
            </a:r>
            <a:r>
              <a:rPr lang="ko-KR" altLang="en-US" sz="1400" dirty="0">
                <a:latin typeface="나눔스퀘어 Bold" pitchFamily="50" charset="-127"/>
                <a:ea typeface="나눔스퀘어 Bold" pitchFamily="50" charset="-127"/>
              </a:rPr>
              <a:t>농촌진흥청</a:t>
            </a:r>
          </a:p>
        </p:txBody>
      </p:sp>
      <p:pic>
        <p:nvPicPr>
          <p:cNvPr id="15"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id="{EFCA17ED-E5C4-91C9-3CC5-CCC067366782}"/>
              </a:ext>
            </a:extLst>
          </p:cNvPr>
          <p:cNvPicPr>
            <a:picLocks noChangeAspect="1" noChangeArrowheads="1"/>
          </p:cNvPicPr>
          <p:nvPr/>
        </p:nvPicPr>
        <p:blipFill rotWithShape="1">
          <a:blip r:embed="rId5"/>
          <a:srcRect t="10244" b="49095"/>
          <a:stretch/>
        </p:blipFill>
        <p:spPr bwMode="auto">
          <a:xfrm>
            <a:off x="3642992" y="2019300"/>
            <a:ext cx="9158608" cy="3830400"/>
          </a:xfrm>
          <a:prstGeom prst="rect">
            <a:avLst/>
          </a:prstGeom>
          <a:noFill/>
        </p:spPr>
      </p:pic>
      <p:pic>
        <p:nvPicPr>
          <p:cNvPr id="18"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id="{965539B5-F702-75B8-6362-7A759A1E93EE}"/>
              </a:ext>
            </a:extLst>
          </p:cNvPr>
          <p:cNvPicPr>
            <a:picLocks noChangeAspect="1" noChangeArrowheads="1"/>
          </p:cNvPicPr>
          <p:nvPr/>
        </p:nvPicPr>
        <p:blipFill rotWithShape="1">
          <a:blip r:embed="rId5"/>
          <a:srcRect l="3906" t="51476" r="4652" b="16470"/>
          <a:stretch/>
        </p:blipFill>
        <p:spPr bwMode="auto">
          <a:xfrm>
            <a:off x="5029200" y="5877684"/>
            <a:ext cx="10134600" cy="3654000"/>
          </a:xfrm>
          <a:prstGeom prst="rect">
            <a:avLst/>
          </a:prstGeom>
          <a:noFill/>
        </p:spPr>
      </p:pic>
      <p:pic>
        <p:nvPicPr>
          <p:cNvPr id="19"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id="{547909D3-A380-12EE-CECD-371B0752F9B6}"/>
              </a:ext>
            </a:extLst>
          </p:cNvPr>
          <p:cNvPicPr>
            <a:picLocks noChangeAspect="1" noChangeArrowheads="1"/>
          </p:cNvPicPr>
          <p:nvPr/>
        </p:nvPicPr>
        <p:blipFill rotWithShape="1">
          <a:blip r:embed="rId5"/>
          <a:srcRect l="50000" t="51476" r="13850" b="36357"/>
          <a:stretch/>
        </p:blipFill>
        <p:spPr bwMode="auto">
          <a:xfrm>
            <a:off x="9808008" y="5600700"/>
            <a:ext cx="5880018" cy="2035553"/>
          </a:xfrm>
          <a:prstGeom prst="rect">
            <a:avLst/>
          </a:prstGeom>
          <a:noFill/>
        </p:spPr>
      </p:pic>
      <p:sp>
        <p:nvSpPr>
          <p:cNvPr id="5" name="Object 10">
            <a:extLst>
              <a:ext uri="{FF2B5EF4-FFF2-40B4-BE49-F238E27FC236}">
                <a16:creationId xmlns:a16="http://schemas.microsoft.com/office/drawing/2014/main" id="{44642B3F-9437-6E89-474C-2F944ED086D5}"/>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3942089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221B2BE-3BE3-414C-326D-5535A6BFBD24}"/>
              </a:ext>
            </a:extLst>
          </p:cNvPr>
          <p:cNvSpPr txBox="1"/>
          <p:nvPr/>
        </p:nvSpPr>
        <p:spPr>
          <a:xfrm>
            <a:off x="14478000" y="9102923"/>
            <a:ext cx="2209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 </a:t>
            </a:r>
            <a:r>
              <a:rPr lang="en-US" altLang="ko-KR" sz="1400" dirty="0">
                <a:latin typeface="나눔스퀘어 Bold" pitchFamily="50" charset="-127"/>
                <a:ea typeface="나눔스퀘어 Bold" pitchFamily="50" charset="-127"/>
              </a:rPr>
              <a:t>: </a:t>
            </a:r>
            <a:r>
              <a:rPr lang="ko-KR" altLang="en-US" sz="1400" dirty="0">
                <a:latin typeface="나눔스퀘어 Bold" pitchFamily="50" charset="-127"/>
                <a:ea typeface="나눔스퀘어 Bold" pitchFamily="50" charset="-127"/>
              </a:rPr>
              <a:t>농촌진흥청</a:t>
            </a:r>
          </a:p>
        </p:txBody>
      </p:sp>
      <p:pic>
        <p:nvPicPr>
          <p:cNvPr id="15"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id="{EFCA17ED-E5C4-91C9-3CC5-CCC067366782}"/>
              </a:ext>
            </a:extLst>
          </p:cNvPr>
          <p:cNvPicPr>
            <a:picLocks noChangeAspect="1" noChangeArrowheads="1"/>
          </p:cNvPicPr>
          <p:nvPr/>
        </p:nvPicPr>
        <p:blipFill rotWithShape="1">
          <a:blip r:embed="rId5"/>
          <a:srcRect t="10244" b="49095"/>
          <a:stretch/>
        </p:blipFill>
        <p:spPr bwMode="auto">
          <a:xfrm>
            <a:off x="3642992" y="2019300"/>
            <a:ext cx="9158608" cy="3830400"/>
          </a:xfrm>
          <a:prstGeom prst="rect">
            <a:avLst/>
          </a:prstGeom>
          <a:noFill/>
        </p:spPr>
      </p:pic>
      <p:pic>
        <p:nvPicPr>
          <p:cNvPr id="18"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id="{965539B5-F702-75B8-6362-7A759A1E93EE}"/>
              </a:ext>
            </a:extLst>
          </p:cNvPr>
          <p:cNvPicPr>
            <a:picLocks noChangeAspect="1" noChangeArrowheads="1"/>
          </p:cNvPicPr>
          <p:nvPr/>
        </p:nvPicPr>
        <p:blipFill rotWithShape="1">
          <a:blip r:embed="rId5"/>
          <a:srcRect l="3906" t="51476" r="4652" b="16470"/>
          <a:stretch/>
        </p:blipFill>
        <p:spPr bwMode="auto">
          <a:xfrm>
            <a:off x="5029200" y="5877684"/>
            <a:ext cx="10134600" cy="3654000"/>
          </a:xfrm>
          <a:prstGeom prst="rect">
            <a:avLst/>
          </a:prstGeom>
          <a:noFill/>
        </p:spPr>
      </p:pic>
      <p:pic>
        <p:nvPicPr>
          <p:cNvPr id="19"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id="{547909D3-A380-12EE-CECD-371B0752F9B6}"/>
              </a:ext>
            </a:extLst>
          </p:cNvPr>
          <p:cNvPicPr>
            <a:picLocks noChangeAspect="1" noChangeArrowheads="1"/>
          </p:cNvPicPr>
          <p:nvPr/>
        </p:nvPicPr>
        <p:blipFill rotWithShape="1">
          <a:blip r:embed="rId5"/>
          <a:srcRect l="50000" t="51476" r="13850" b="36357"/>
          <a:stretch/>
        </p:blipFill>
        <p:spPr bwMode="auto">
          <a:xfrm>
            <a:off x="9808008" y="5600700"/>
            <a:ext cx="5880018" cy="2035553"/>
          </a:xfrm>
          <a:prstGeom prst="rect">
            <a:avLst/>
          </a:prstGeom>
          <a:noFill/>
        </p:spPr>
      </p:pic>
      <p:pic>
        <p:nvPicPr>
          <p:cNvPr id="5" name="Picture 2" descr="2세대 모델(’18) 지상부 복합환경제어 + 클라우드서비스-시설하우스에 설치된 센서노드는 온도.습도센서와 풍향,풍속, 강수센서, 일사량을 온/습도 센서, CO2센서, 토양온도/습도. 제어노트는 전도개폐기, 보온커튼, 배개.통기, 냉난방기로 환경인자를 조절하여 재배환경을 자동제어.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한국형 스마트 온실 2세대 기본구성은 지상부 복합 환경제어(온실 재배환경 지능형 자동제어 알고리즘 적용), 클라우드서비스(Big Data 분석 및 영농 의사결정 지원서비스), 1세대 모델(1세대 스마트 온식 기본 구성요소)으로 구성. 작물의 지상부/지하부 생육환경을 자동제어하여 센서정보인 기상정보(온도,습도,풍향, 풍속, 일사), 온실환경(온도, 습도, co2)과 장치제어(천창, 측창, 보온재, 유동팬, 환기팬, 관수, 양액공급)를 합니다. 스마트 기술로 생산성과 품질향상(Big-Data 분석과 지능적 처방으로 농사기술의 상위 평준화)">
            <a:extLst>
              <a:ext uri="{FF2B5EF4-FFF2-40B4-BE49-F238E27FC236}">
                <a16:creationId xmlns:a16="http://schemas.microsoft.com/office/drawing/2014/main" id="{C4EAB1CE-1442-96F5-6A59-D341FBF52E3C}"/>
              </a:ext>
            </a:extLst>
          </p:cNvPr>
          <p:cNvPicPr>
            <a:picLocks noChangeAspect="1" noChangeArrowheads="1"/>
          </p:cNvPicPr>
          <p:nvPr/>
        </p:nvPicPr>
        <p:blipFill rotWithShape="1">
          <a:blip r:embed="rId5"/>
          <a:srcRect l="19584" t="82979" r="17900" b="6495"/>
          <a:stretch/>
        </p:blipFill>
        <p:spPr bwMode="auto">
          <a:xfrm>
            <a:off x="3657600" y="3705269"/>
            <a:ext cx="12945834" cy="2242096"/>
          </a:xfrm>
          <a:prstGeom prst="rect">
            <a:avLst/>
          </a:prstGeom>
          <a:noFill/>
        </p:spPr>
      </p:pic>
      <p:cxnSp>
        <p:nvCxnSpPr>
          <p:cNvPr id="7" name="Straight Connector 6">
            <a:extLst>
              <a:ext uri="{FF2B5EF4-FFF2-40B4-BE49-F238E27FC236}">
                <a16:creationId xmlns:a16="http://schemas.microsoft.com/office/drawing/2014/main" id="{94CEF3EA-84E1-F198-7E03-273B208B5AC5}"/>
              </a:ext>
            </a:extLst>
          </p:cNvPr>
          <p:cNvCxnSpPr>
            <a:cxnSpLocks/>
          </p:cNvCxnSpPr>
          <p:nvPr/>
        </p:nvCxnSpPr>
        <p:spPr>
          <a:xfrm>
            <a:off x="13552327" y="5577045"/>
            <a:ext cx="25146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8396637-85F1-D39E-3BF8-B135C9E0253C}"/>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a:t>
            </a:r>
            <a:r>
              <a:rPr lang="en-US" altLang="ko-KR" sz="3200" dirty="0">
                <a:solidFill>
                  <a:srgbClr val="000000"/>
                </a:solidFill>
                <a:latin typeface="나눔스퀘어 Bold" pitchFamily="50" charset="-127"/>
                <a:ea typeface="나눔스퀘어 Bold" pitchFamily="50" charset="-127"/>
              </a:rPr>
              <a:t> </a:t>
            </a:r>
            <a:r>
              <a:rPr lang="ko-KR" altLang="en-US" sz="3200" dirty="0">
                <a:solidFill>
                  <a:srgbClr val="000000"/>
                </a:solidFill>
                <a:latin typeface="나눔스퀘어 Bold" pitchFamily="50" charset="-127"/>
                <a:ea typeface="나눔스퀘어 Bold" pitchFamily="50" charset="-127"/>
              </a:rPr>
              <a:t>및 목적</a:t>
            </a:r>
            <a:endParaRPr lang="en-US" altLang="ko-KR" sz="30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한국형 </a:t>
            </a:r>
            <a:r>
              <a:rPr lang="ko-KR" altLang="en-US" sz="3000" dirty="0" err="1">
                <a:latin typeface="나눔스퀘어 Bold" pitchFamily="50" charset="-127"/>
                <a:ea typeface="나눔스퀘어 Bold" pitchFamily="50" charset="-127"/>
              </a:rPr>
              <a:t>스마트팜</a:t>
            </a:r>
            <a:r>
              <a:rPr lang="ko-KR" altLang="en-US" sz="3000" dirty="0">
                <a:latin typeface="나눔스퀘어 Bold" pitchFamily="50" charset="-127"/>
                <a:ea typeface="나눔스퀘어 Bold" pitchFamily="50" charset="-127"/>
              </a:rPr>
              <a:t> 모델</a:t>
            </a:r>
            <a:r>
              <a:rPr lang="en-US" altLang="ko-KR" sz="3000" dirty="0">
                <a:latin typeface="나눔스퀘어 Bold" pitchFamily="50" charset="-127"/>
                <a:ea typeface="나눔스퀘어 Bold" pitchFamily="50" charset="-127"/>
              </a:rPr>
              <a:t> - </a:t>
            </a:r>
            <a:r>
              <a:rPr lang="en-US" altLang="ko-KR" sz="2400" dirty="0">
                <a:latin typeface="나눔스퀘어 Bold" pitchFamily="50" charset="-127"/>
                <a:ea typeface="나눔스퀘어 Bold" pitchFamily="50" charset="-127"/>
              </a:rPr>
              <a:t>2</a:t>
            </a:r>
            <a:r>
              <a:rPr lang="ko-KR" altLang="en-US" sz="2400" dirty="0">
                <a:latin typeface="나눔스퀘어 Bold" pitchFamily="50" charset="-127"/>
                <a:ea typeface="나눔스퀘어 Bold" pitchFamily="50" charset="-127"/>
              </a:rPr>
              <a:t>세대 모델</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복합 환경제어 및 </a:t>
            </a:r>
            <a:r>
              <a:rPr lang="ko-KR" altLang="en-US" sz="2400" dirty="0" err="1">
                <a:latin typeface="나눔스퀘어 Bold" pitchFamily="50" charset="-127"/>
                <a:ea typeface="나눔스퀘어 Bold" pitchFamily="50" charset="-127"/>
              </a:rPr>
              <a:t>클라우드서비스</a:t>
            </a:r>
            <a:r>
              <a:rPr lang="en-US" altLang="ko-KR" sz="2400" dirty="0">
                <a:latin typeface="나눔스퀘어 Bold" pitchFamily="50" charset="-127"/>
                <a:ea typeface="나눔스퀘어 Bold" pitchFamily="50" charset="-127"/>
              </a:rPr>
              <a:t>)</a:t>
            </a:r>
            <a:endParaRPr lang="ko-KR" altLang="en-US" sz="2400" dirty="0">
              <a:latin typeface="나눔스퀘어 Bold" pitchFamily="50" charset="-127"/>
              <a:ea typeface="나눔스퀘어 Bold" pitchFamily="50" charset="-127"/>
            </a:endParaRPr>
          </a:p>
        </p:txBody>
      </p:sp>
      <p:sp>
        <p:nvSpPr>
          <p:cNvPr id="10" name="Object 10">
            <a:extLst>
              <a:ext uri="{FF2B5EF4-FFF2-40B4-BE49-F238E27FC236}">
                <a16:creationId xmlns:a16="http://schemas.microsoft.com/office/drawing/2014/main" id="{72BD26B7-2DF9-117F-F8CC-DBE1CF975A70}"/>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1389976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4F95EB72-9747-376A-D978-4021202CBB24}"/>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a:t>
            </a:r>
            <a:r>
              <a:rPr lang="en-US" altLang="ko-KR" sz="3200" dirty="0">
                <a:solidFill>
                  <a:srgbClr val="000000"/>
                </a:solidFill>
                <a:latin typeface="나눔스퀘어 Bold" pitchFamily="50" charset="-127"/>
                <a:ea typeface="나눔스퀘어 Bold" pitchFamily="50" charset="-127"/>
              </a:rPr>
              <a:t> </a:t>
            </a:r>
            <a:r>
              <a:rPr lang="ko-KR" altLang="en-US" sz="3200" dirty="0">
                <a:solidFill>
                  <a:srgbClr val="000000"/>
                </a:solidFill>
                <a:latin typeface="나눔스퀘어 Bold" pitchFamily="50" charset="-127"/>
                <a:ea typeface="나눔스퀘어 Bold" pitchFamily="50" charset="-127"/>
              </a:rPr>
              <a:t>및 목적</a:t>
            </a:r>
            <a:endParaRPr lang="en-US" altLang="ko-KR" sz="30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한국형 </a:t>
            </a:r>
            <a:r>
              <a:rPr lang="ko-KR" altLang="en-US" sz="3000" dirty="0" err="1">
                <a:latin typeface="나눔스퀘어 Bold" pitchFamily="50" charset="-127"/>
                <a:ea typeface="나눔스퀘어 Bold" pitchFamily="50" charset="-127"/>
              </a:rPr>
              <a:t>스마트팜</a:t>
            </a:r>
            <a:r>
              <a:rPr lang="ko-KR" altLang="en-US" sz="3000" dirty="0">
                <a:latin typeface="나눔스퀘어 Bold" pitchFamily="50" charset="-127"/>
                <a:ea typeface="나눔스퀘어 Bold" pitchFamily="50" charset="-127"/>
              </a:rPr>
              <a:t> 모델</a:t>
            </a:r>
            <a:r>
              <a:rPr lang="en-US" altLang="ko-KR" sz="3000" dirty="0">
                <a:latin typeface="나눔스퀘어 Bold" pitchFamily="50" charset="-127"/>
                <a:ea typeface="나눔스퀘어 Bold" pitchFamily="50" charset="-127"/>
              </a:rPr>
              <a:t> - </a:t>
            </a:r>
            <a:r>
              <a:rPr lang="en-US" altLang="ko-KR" sz="2400" dirty="0">
                <a:latin typeface="나눔스퀘어 Bold" pitchFamily="50" charset="-127"/>
                <a:ea typeface="나눔스퀘어 Bold" pitchFamily="50" charset="-127"/>
              </a:rPr>
              <a:t>3</a:t>
            </a:r>
            <a:r>
              <a:rPr lang="ko-KR" altLang="en-US" sz="2400" dirty="0">
                <a:latin typeface="나눔스퀘어 Bold" pitchFamily="50" charset="-127"/>
                <a:ea typeface="나눔스퀘어 Bold" pitchFamily="50" charset="-127"/>
              </a:rPr>
              <a:t>세대 모델 </a:t>
            </a:r>
            <a:r>
              <a:rPr lang="en-US" altLang="ko-KR" sz="2400" dirty="0">
                <a:latin typeface="나눔스퀘어 Bold" pitchFamily="50" charset="-127"/>
                <a:ea typeface="나눔스퀘어 Bold" pitchFamily="50" charset="-127"/>
              </a:rPr>
              <a:t>(</a:t>
            </a:r>
            <a:r>
              <a:rPr lang="ko-KR" altLang="en-US" sz="2400" dirty="0">
                <a:latin typeface="나눔스퀘어 Bold" pitchFamily="50" charset="-127"/>
                <a:ea typeface="나눔스퀘어 Bold" pitchFamily="50" charset="-127"/>
              </a:rPr>
              <a:t>복합에너지관리 및 스마트 </a:t>
            </a:r>
            <a:r>
              <a:rPr lang="ko-KR" altLang="en-US" sz="2400" dirty="0" err="1">
                <a:latin typeface="나눔스퀘어 Bold" pitchFamily="50" charset="-127"/>
                <a:ea typeface="나눔스퀘어 Bold" pitchFamily="50" charset="-127"/>
              </a:rPr>
              <a:t>농작업</a:t>
            </a:r>
            <a:r>
              <a:rPr lang="en-US" altLang="ko-KR" sz="2400" dirty="0">
                <a:latin typeface="나눔스퀘어 Bold" pitchFamily="50" charset="-127"/>
                <a:ea typeface="나눔스퀘어 Bold" pitchFamily="50" charset="-127"/>
              </a:rPr>
              <a:t>)</a:t>
            </a:r>
            <a:endParaRPr lang="ko-KR" altLang="en-US" sz="2400" dirty="0">
              <a:latin typeface="나눔스퀘어 Bold" pitchFamily="50" charset="-127"/>
              <a:ea typeface="나눔스퀘어 Bold" pitchFamily="50" charset="-127"/>
            </a:endParaRPr>
          </a:p>
        </p:txBody>
      </p:sp>
      <p:sp>
        <p:nvSpPr>
          <p:cNvPr id="10" name="TextBox 9">
            <a:extLst>
              <a:ext uri="{FF2B5EF4-FFF2-40B4-BE49-F238E27FC236}">
                <a16:creationId xmlns:a16="http://schemas.microsoft.com/office/drawing/2014/main" id="{DBFB05E9-0024-CB2E-6CB3-F20D839DCCDE}"/>
              </a:ext>
            </a:extLst>
          </p:cNvPr>
          <p:cNvSpPr txBox="1"/>
          <p:nvPr/>
        </p:nvSpPr>
        <p:spPr>
          <a:xfrm>
            <a:off x="14478000" y="9102923"/>
            <a:ext cx="2209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 </a:t>
            </a:r>
            <a:r>
              <a:rPr lang="en-US" altLang="ko-KR" sz="1400" dirty="0">
                <a:latin typeface="나눔스퀘어 Bold" pitchFamily="50" charset="-127"/>
                <a:ea typeface="나눔스퀘어 Bold" pitchFamily="50" charset="-127"/>
              </a:rPr>
              <a:t>: </a:t>
            </a:r>
            <a:r>
              <a:rPr lang="ko-KR" altLang="en-US" sz="1400" dirty="0">
                <a:latin typeface="나눔스퀘어 Bold" pitchFamily="50" charset="-127"/>
                <a:ea typeface="나눔스퀘어 Bold" pitchFamily="50" charset="-127"/>
              </a:rPr>
              <a:t>농촌진흥청</a:t>
            </a:r>
          </a:p>
        </p:txBody>
      </p:sp>
      <p:pic>
        <p:nvPicPr>
          <p:cNvPr id="11"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id="{CF354854-5382-D3DA-2150-7E9E08F3BC89}"/>
              </a:ext>
            </a:extLst>
          </p:cNvPr>
          <p:cNvPicPr>
            <a:picLocks noChangeAspect="1" noChangeArrowheads="1"/>
          </p:cNvPicPr>
          <p:nvPr/>
        </p:nvPicPr>
        <p:blipFill rotWithShape="1">
          <a:blip r:embed="rId5"/>
          <a:srcRect t="55224" r="2049" b="9670"/>
          <a:stretch/>
        </p:blipFill>
        <p:spPr bwMode="auto">
          <a:xfrm>
            <a:off x="5721927" y="6057900"/>
            <a:ext cx="9441873" cy="3403600"/>
          </a:xfrm>
          <a:prstGeom prst="rect">
            <a:avLst/>
          </a:prstGeom>
          <a:noFill/>
        </p:spPr>
      </p:pic>
      <p:pic>
        <p:nvPicPr>
          <p:cNvPr id="16"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id="{99396A43-13AC-4046-F75C-F99EBC6BCE01}"/>
              </a:ext>
            </a:extLst>
          </p:cNvPr>
          <p:cNvPicPr>
            <a:picLocks noChangeAspect="1" noChangeArrowheads="1"/>
          </p:cNvPicPr>
          <p:nvPr/>
        </p:nvPicPr>
        <p:blipFill rotWithShape="1">
          <a:blip r:embed="rId5"/>
          <a:srcRect l="-1" t="9750" r="197" b="48163"/>
          <a:stretch/>
        </p:blipFill>
        <p:spPr bwMode="auto">
          <a:xfrm>
            <a:off x="3581400" y="1943100"/>
            <a:ext cx="9620473" cy="4080481"/>
          </a:xfrm>
          <a:prstGeom prst="rect">
            <a:avLst/>
          </a:prstGeom>
          <a:noFill/>
        </p:spPr>
      </p:pic>
      <p:pic>
        <p:nvPicPr>
          <p:cNvPr id="17"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id="{F4D91EE5-D58B-E088-1B7C-F192ABE9CC9E}"/>
              </a:ext>
            </a:extLst>
          </p:cNvPr>
          <p:cNvPicPr>
            <a:picLocks noChangeAspect="1" noChangeArrowheads="1"/>
          </p:cNvPicPr>
          <p:nvPr/>
        </p:nvPicPr>
        <p:blipFill rotWithShape="1">
          <a:blip r:embed="rId5"/>
          <a:srcRect l="42470" t="55224" r="-897" b="31869"/>
          <a:stretch/>
        </p:blipFill>
        <p:spPr bwMode="auto">
          <a:xfrm>
            <a:off x="9887495" y="5910074"/>
            <a:ext cx="6495505" cy="1443226"/>
          </a:xfrm>
          <a:prstGeom prst="rect">
            <a:avLst/>
          </a:prstGeom>
          <a:noFill/>
        </p:spPr>
      </p:pic>
      <p:sp>
        <p:nvSpPr>
          <p:cNvPr id="5" name="Object 10">
            <a:extLst>
              <a:ext uri="{FF2B5EF4-FFF2-40B4-BE49-F238E27FC236}">
                <a16:creationId xmlns:a16="http://schemas.microsoft.com/office/drawing/2014/main" id="{78DB9CF8-93A7-EDC2-31A1-5D43F105A499}"/>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893796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DBFB05E9-0024-CB2E-6CB3-F20D839DCCDE}"/>
              </a:ext>
            </a:extLst>
          </p:cNvPr>
          <p:cNvSpPr txBox="1"/>
          <p:nvPr/>
        </p:nvSpPr>
        <p:spPr>
          <a:xfrm>
            <a:off x="14478000" y="9102923"/>
            <a:ext cx="2209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 </a:t>
            </a:r>
            <a:r>
              <a:rPr lang="en-US" altLang="ko-KR" sz="1400" dirty="0">
                <a:latin typeface="나눔스퀘어 Bold" pitchFamily="50" charset="-127"/>
                <a:ea typeface="나눔스퀘어 Bold" pitchFamily="50" charset="-127"/>
              </a:rPr>
              <a:t>: </a:t>
            </a:r>
            <a:r>
              <a:rPr lang="ko-KR" altLang="en-US" sz="1400" dirty="0">
                <a:latin typeface="나눔스퀘어 Bold" pitchFamily="50" charset="-127"/>
                <a:ea typeface="나눔스퀘어 Bold" pitchFamily="50" charset="-127"/>
              </a:rPr>
              <a:t>농촌진흥청</a:t>
            </a:r>
          </a:p>
        </p:txBody>
      </p:sp>
      <p:pic>
        <p:nvPicPr>
          <p:cNvPr id="11"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id="{CF354854-5382-D3DA-2150-7E9E08F3BC89}"/>
              </a:ext>
            </a:extLst>
          </p:cNvPr>
          <p:cNvPicPr>
            <a:picLocks noChangeAspect="1" noChangeArrowheads="1"/>
          </p:cNvPicPr>
          <p:nvPr/>
        </p:nvPicPr>
        <p:blipFill rotWithShape="1">
          <a:blip r:embed="rId5"/>
          <a:srcRect t="55224" r="2049" b="9670"/>
          <a:stretch/>
        </p:blipFill>
        <p:spPr bwMode="auto">
          <a:xfrm>
            <a:off x="5721927" y="6057900"/>
            <a:ext cx="9441873" cy="3403600"/>
          </a:xfrm>
          <a:prstGeom prst="rect">
            <a:avLst/>
          </a:prstGeom>
          <a:noFill/>
        </p:spPr>
      </p:pic>
      <p:pic>
        <p:nvPicPr>
          <p:cNvPr id="16"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id="{99396A43-13AC-4046-F75C-F99EBC6BCE01}"/>
              </a:ext>
            </a:extLst>
          </p:cNvPr>
          <p:cNvPicPr>
            <a:picLocks noChangeAspect="1" noChangeArrowheads="1"/>
          </p:cNvPicPr>
          <p:nvPr/>
        </p:nvPicPr>
        <p:blipFill rotWithShape="1">
          <a:blip r:embed="rId5"/>
          <a:srcRect l="-1" t="9750" r="197" b="48163"/>
          <a:stretch/>
        </p:blipFill>
        <p:spPr bwMode="auto">
          <a:xfrm>
            <a:off x="3581400" y="1943100"/>
            <a:ext cx="9620473" cy="4080481"/>
          </a:xfrm>
          <a:prstGeom prst="rect">
            <a:avLst/>
          </a:prstGeom>
          <a:noFill/>
        </p:spPr>
      </p:pic>
      <p:pic>
        <p:nvPicPr>
          <p:cNvPr id="17"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id="{F4D91EE5-D58B-E088-1B7C-F192ABE9CC9E}"/>
              </a:ext>
            </a:extLst>
          </p:cNvPr>
          <p:cNvPicPr>
            <a:picLocks noChangeAspect="1" noChangeArrowheads="1"/>
          </p:cNvPicPr>
          <p:nvPr/>
        </p:nvPicPr>
        <p:blipFill rotWithShape="1">
          <a:blip r:embed="rId5"/>
          <a:srcRect l="42470" t="55224" r="-897" b="31869"/>
          <a:stretch/>
        </p:blipFill>
        <p:spPr bwMode="auto">
          <a:xfrm>
            <a:off x="9887495" y="5910074"/>
            <a:ext cx="6495505" cy="1443226"/>
          </a:xfrm>
          <a:prstGeom prst="rect">
            <a:avLst/>
          </a:prstGeom>
          <a:noFill/>
        </p:spPr>
      </p:pic>
      <p:pic>
        <p:nvPicPr>
          <p:cNvPr id="5" name="Picture 2" descr="3세대 모델(’20) 복합에너지관리 + 스마트 농작업-시설하우스에 설치된 센서노드는 온도.습도센서와 풍향,풍속, 강수센서, 일사량을 온/습도 센서, CO2센서, 토양온도/습도. 전도개폐기, 보온커튼, 배개.통기, 냉난방기로 환경인자를 조절하여 에너지제어기및 로컬 농작업기로 재배환경 자동제어, 복합에너지 관제, 스마트 농작업. 농가는 클라우드서비스(인공지능, 농업SW, DB관리, 분석서비스)를 통해 재배패턴 분석, 진단. 유사작목 선도농가 재배패턴 제시. 시설하우스에 설치된 외부카메라(CCTV)는 장치제어,생장, 침입, 영상정보를 송출하고, 센서노드는 스마트링크를 통해 센서정보를 송출한다.  농민은 로컬농앚업기와 에너지제어기로 지식과 노동력을 대체한다. 한국형 스마트 온실 3세대 기본구성은 복합에너지관리(난방기, 지열, 태양열, 보온재 등 최적 제어 기술 적용), 스마트 농작업(로봇 및 지능형 농기계 농작업 자동화 시스템), 2세대 모델(2세대 스마트 온식 기본 구성요소)으로 구성. 스마트 온식 시스템의 최적에너지관리와 로봇 농작업을 통해  센서정보인 기상정보(온도,습도,풍향, 풍속, 일사), 온실환경(온도, 습도, co2, 토양온도, 수분, EC, 작물진단센서, 에너지관제센서, 로봇향법센서)과 장치제어(천창, 측창, 보온재, 유동팬, 환기팬, 관수, 양액공급, 로봇농작업기,에너지관제시스템)를 합니다.한국형 스마트 온실로 농산업 성장동력화(국제 규격 적용과 부품 표준화로 글로벌 시장 진출)">
            <a:extLst>
              <a:ext uri="{FF2B5EF4-FFF2-40B4-BE49-F238E27FC236}">
                <a16:creationId xmlns:a16="http://schemas.microsoft.com/office/drawing/2014/main" id="{AE4A48B2-A42E-E69B-2CA7-6AF27EEF3244}"/>
              </a:ext>
            </a:extLst>
          </p:cNvPr>
          <p:cNvPicPr>
            <a:picLocks noChangeAspect="1" noChangeArrowheads="1"/>
          </p:cNvPicPr>
          <p:nvPr/>
        </p:nvPicPr>
        <p:blipFill rotWithShape="1">
          <a:blip r:embed="rId5"/>
          <a:srcRect l="22518" t="92164" r="18937" b="-157"/>
          <a:stretch/>
        </p:blipFill>
        <p:spPr bwMode="auto">
          <a:xfrm>
            <a:off x="3578183" y="4029300"/>
            <a:ext cx="13109617" cy="1800000"/>
          </a:xfrm>
          <a:prstGeom prst="rect">
            <a:avLst/>
          </a:prstGeom>
          <a:noFill/>
        </p:spPr>
      </p:pic>
      <p:cxnSp>
        <p:nvCxnSpPr>
          <p:cNvPr id="7" name="Straight Connector 6">
            <a:extLst>
              <a:ext uri="{FF2B5EF4-FFF2-40B4-BE49-F238E27FC236}">
                <a16:creationId xmlns:a16="http://schemas.microsoft.com/office/drawing/2014/main" id="{1B8A0B33-9E42-A560-D335-63D42A6ECC52}"/>
              </a:ext>
            </a:extLst>
          </p:cNvPr>
          <p:cNvCxnSpPr>
            <a:cxnSpLocks/>
          </p:cNvCxnSpPr>
          <p:nvPr/>
        </p:nvCxnSpPr>
        <p:spPr>
          <a:xfrm>
            <a:off x="11807783" y="5881255"/>
            <a:ext cx="388620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8FABFEE-28B8-6FA6-85C6-AF03029E5217}"/>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a:t>
            </a:r>
            <a:r>
              <a:rPr lang="en-US" altLang="ko-KR" sz="3200" dirty="0">
                <a:solidFill>
                  <a:srgbClr val="000000"/>
                </a:solidFill>
                <a:latin typeface="나눔스퀘어 Bold" pitchFamily="50" charset="-127"/>
                <a:ea typeface="나눔스퀘어 Bold" pitchFamily="50" charset="-127"/>
              </a:rPr>
              <a:t> </a:t>
            </a:r>
            <a:r>
              <a:rPr lang="ko-KR" altLang="en-US" sz="3200" dirty="0">
                <a:solidFill>
                  <a:srgbClr val="000000"/>
                </a:solidFill>
                <a:latin typeface="나눔스퀘어 Bold" pitchFamily="50" charset="-127"/>
                <a:ea typeface="나눔스퀘어 Bold" pitchFamily="50" charset="-127"/>
              </a:rPr>
              <a:t>및 목적</a:t>
            </a:r>
            <a:endParaRPr lang="en-US" altLang="ko-KR" sz="30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한국형 </a:t>
            </a:r>
            <a:r>
              <a:rPr lang="ko-KR" altLang="en-US" sz="3000" dirty="0" err="1">
                <a:latin typeface="나눔스퀘어 Bold" pitchFamily="50" charset="-127"/>
                <a:ea typeface="나눔스퀘어 Bold" pitchFamily="50" charset="-127"/>
              </a:rPr>
              <a:t>스마트팜</a:t>
            </a:r>
            <a:r>
              <a:rPr lang="ko-KR" altLang="en-US" sz="3000" dirty="0">
                <a:latin typeface="나눔스퀘어 Bold" pitchFamily="50" charset="-127"/>
                <a:ea typeface="나눔스퀘어 Bold" pitchFamily="50" charset="-127"/>
              </a:rPr>
              <a:t> 모델</a:t>
            </a:r>
            <a:r>
              <a:rPr lang="en-US" altLang="ko-KR" sz="3000" dirty="0">
                <a:latin typeface="나눔스퀘어 Bold" pitchFamily="50" charset="-127"/>
                <a:ea typeface="나눔스퀘어 Bold" pitchFamily="50" charset="-127"/>
              </a:rPr>
              <a:t> - </a:t>
            </a:r>
            <a:r>
              <a:rPr lang="en-US" altLang="ko-KR" sz="2400" dirty="0">
                <a:latin typeface="나눔스퀘어 Bold" pitchFamily="50" charset="-127"/>
                <a:ea typeface="나눔스퀘어 Bold" pitchFamily="50" charset="-127"/>
              </a:rPr>
              <a:t>3</a:t>
            </a:r>
            <a:r>
              <a:rPr lang="ko-KR" altLang="en-US" sz="2400" dirty="0">
                <a:latin typeface="나눔스퀘어 Bold" pitchFamily="50" charset="-127"/>
                <a:ea typeface="나눔스퀘어 Bold" pitchFamily="50" charset="-127"/>
              </a:rPr>
              <a:t>세대 모델 </a:t>
            </a:r>
            <a:r>
              <a:rPr lang="en-US" altLang="ko-KR" sz="2400" dirty="0">
                <a:latin typeface="나눔스퀘어 Bold" pitchFamily="50" charset="-127"/>
                <a:ea typeface="나눔스퀘어 Bold" pitchFamily="50" charset="-127"/>
              </a:rPr>
              <a:t>(</a:t>
            </a:r>
            <a:r>
              <a:rPr lang="ko-KR" altLang="en-US" sz="2400" dirty="0">
                <a:latin typeface="나눔스퀘어 Bold" pitchFamily="50" charset="-127"/>
                <a:ea typeface="나눔스퀘어 Bold" pitchFamily="50" charset="-127"/>
              </a:rPr>
              <a:t>복합에너지관리 및 스마트 </a:t>
            </a:r>
            <a:r>
              <a:rPr lang="ko-KR" altLang="en-US" sz="2400" dirty="0" err="1">
                <a:latin typeface="나눔스퀘어 Bold" pitchFamily="50" charset="-127"/>
                <a:ea typeface="나눔스퀘어 Bold" pitchFamily="50" charset="-127"/>
              </a:rPr>
              <a:t>농작업</a:t>
            </a:r>
            <a:r>
              <a:rPr lang="en-US" altLang="ko-KR" sz="2400" dirty="0">
                <a:latin typeface="나눔스퀘어 Bold" pitchFamily="50" charset="-127"/>
                <a:ea typeface="나눔스퀘어 Bold" pitchFamily="50" charset="-127"/>
              </a:rPr>
              <a:t>)</a:t>
            </a:r>
            <a:endParaRPr lang="ko-KR" altLang="en-US" sz="2400" dirty="0">
              <a:latin typeface="나눔스퀘어 Bold" pitchFamily="50" charset="-127"/>
              <a:ea typeface="나눔스퀘어 Bold" pitchFamily="50" charset="-127"/>
            </a:endParaRPr>
          </a:p>
        </p:txBody>
      </p:sp>
      <p:sp>
        <p:nvSpPr>
          <p:cNvPr id="14" name="Object 10">
            <a:extLst>
              <a:ext uri="{FF2B5EF4-FFF2-40B4-BE49-F238E27FC236}">
                <a16:creationId xmlns:a16="http://schemas.microsoft.com/office/drawing/2014/main" id="{7C95A7C6-AABC-2472-A204-59FFE7138B8C}"/>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2591441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pic>
        <p:nvPicPr>
          <p:cNvPr id="13" name="Picture 8" descr="2세대 한국형 스마트팜 분석 및 처방-빅테이터 인공지능 클라우드 기반 IoT 재배환경(환경계측 모듈화)은 1세대의 편의성(인터넷 원격관제)은 생체정보를 통해 2세대의 생산성으로 인지정보를 3세대의 수출(자동화 로봇화 에너지 최적화, 국제규격 수용)로">
            <a:extLst>
              <a:ext uri="{FF2B5EF4-FFF2-40B4-BE49-F238E27FC236}">
                <a16:creationId xmlns:a16="http://schemas.microsoft.com/office/drawing/2014/main" id="{2B4ADCD6-239C-09D9-6D5C-05C298D2FE65}"/>
              </a:ext>
            </a:extLst>
          </p:cNvPr>
          <p:cNvPicPr>
            <a:picLocks noChangeAspect="1" noChangeArrowheads="1"/>
          </p:cNvPicPr>
          <p:nvPr/>
        </p:nvPicPr>
        <p:blipFill>
          <a:blip r:embed="rId5"/>
          <a:srcRect/>
          <a:stretch>
            <a:fillRect/>
          </a:stretch>
        </p:blipFill>
        <p:spPr bwMode="auto">
          <a:xfrm>
            <a:off x="5378926" y="2096369"/>
            <a:ext cx="9697597" cy="2652652"/>
          </a:xfrm>
          <a:prstGeom prst="rect">
            <a:avLst/>
          </a:prstGeom>
          <a:noFill/>
        </p:spPr>
      </p:pic>
      <p:sp>
        <p:nvSpPr>
          <p:cNvPr id="14" name="TextBox 13">
            <a:extLst>
              <a:ext uri="{FF2B5EF4-FFF2-40B4-BE49-F238E27FC236}">
                <a16:creationId xmlns:a16="http://schemas.microsoft.com/office/drawing/2014/main" id="{2AC817B4-CB0B-D503-CCCB-0F8BB2323B45}"/>
              </a:ext>
            </a:extLst>
          </p:cNvPr>
          <p:cNvSpPr txBox="1"/>
          <p:nvPr/>
        </p:nvSpPr>
        <p:spPr>
          <a:xfrm>
            <a:off x="4038600" y="825500"/>
            <a:ext cx="12496800" cy="923330"/>
          </a:xfrm>
          <a:prstGeom prst="rect">
            <a:avLst/>
          </a:prstGeom>
          <a:noFill/>
        </p:spPr>
        <p:txBody>
          <a:bodyPr wrap="square" rtlCol="0">
            <a:spAutoFit/>
          </a:bodyPr>
          <a:lstStyle/>
          <a:p>
            <a:r>
              <a:rPr lang="ko-KR" altLang="en-US" sz="3000" dirty="0">
                <a:latin typeface="나눔스퀘어 Bold" pitchFamily="50" charset="-127"/>
                <a:ea typeface="나눔스퀘어 Bold" pitchFamily="50" charset="-127"/>
              </a:rPr>
              <a:t>스마트 팜 세대별 국내 모델 현황</a:t>
            </a:r>
            <a:endParaRPr lang="en-US" altLang="ko-KR" sz="3000" dirty="0">
              <a:latin typeface="나눔스퀘어 Bold" pitchFamily="50" charset="-127"/>
              <a:ea typeface="나눔스퀘어 Bold" pitchFamily="50" charset="-127"/>
            </a:endParaRPr>
          </a:p>
          <a:p>
            <a:r>
              <a:rPr lang="ko-KR" altLang="en-US" sz="2400" dirty="0">
                <a:latin typeface="나눔스퀘어 Bold" pitchFamily="50" charset="-127"/>
                <a:ea typeface="나눔스퀘어 Bold" pitchFamily="50" charset="-127"/>
              </a:rPr>
              <a:t>국내 </a:t>
            </a:r>
            <a:r>
              <a:rPr lang="ko-KR" altLang="en-US" sz="2400" dirty="0" err="1">
                <a:latin typeface="나눔스퀘어 Bold" pitchFamily="50" charset="-127"/>
                <a:ea typeface="나눔스퀘어 Bold" pitchFamily="50" charset="-127"/>
              </a:rPr>
              <a:t>스마트팜</a:t>
            </a:r>
            <a:r>
              <a:rPr lang="ko-KR" altLang="en-US" sz="2400" dirty="0">
                <a:latin typeface="나눔스퀘어 Bold" pitchFamily="50" charset="-127"/>
                <a:ea typeface="나눔스퀘어 Bold" pitchFamily="50" charset="-127"/>
              </a:rPr>
              <a:t> 농가 </a:t>
            </a:r>
            <a:r>
              <a:rPr lang="ko-KR" altLang="en-US" sz="2400" dirty="0" err="1">
                <a:latin typeface="나눔스퀘어 Bold" pitchFamily="50" charset="-127"/>
                <a:ea typeface="나눔스퀘어 Bold" pitchFamily="50" charset="-127"/>
              </a:rPr>
              <a:t>보급율</a:t>
            </a:r>
            <a:endParaRPr lang="ko-KR" altLang="en-US" sz="2400" dirty="0">
              <a:latin typeface="나눔스퀘어 Bold" pitchFamily="50" charset="-127"/>
              <a:ea typeface="나눔스퀘어 Bold" pitchFamily="50" charset="-127"/>
            </a:endParaRPr>
          </a:p>
        </p:txBody>
      </p:sp>
      <p:sp>
        <p:nvSpPr>
          <p:cNvPr id="15" name="TextBox 14">
            <a:extLst>
              <a:ext uri="{FF2B5EF4-FFF2-40B4-BE49-F238E27FC236}">
                <a16:creationId xmlns:a16="http://schemas.microsoft.com/office/drawing/2014/main" id="{00CDD8FE-ED5E-CE82-BD99-D2AA9EEF91DD}"/>
              </a:ext>
            </a:extLst>
          </p:cNvPr>
          <p:cNvSpPr txBox="1"/>
          <p:nvPr/>
        </p:nvSpPr>
        <p:spPr>
          <a:xfrm>
            <a:off x="12801600" y="9102923"/>
            <a:ext cx="38862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 </a:t>
            </a:r>
            <a:r>
              <a:rPr lang="en-US" altLang="ko-KR" sz="1400" dirty="0">
                <a:latin typeface="나눔스퀘어 Bold" pitchFamily="50" charset="-127"/>
                <a:ea typeface="나눔스퀘어 Bold" pitchFamily="50" charset="-127"/>
              </a:rPr>
              <a:t>: </a:t>
            </a:r>
            <a:r>
              <a:rPr lang="ko-KR" altLang="en-US" sz="1400" dirty="0">
                <a:latin typeface="나눔스퀘어 Bold" pitchFamily="50" charset="-127"/>
                <a:ea typeface="나눔스퀘어 Bold" pitchFamily="50" charset="-127"/>
              </a:rPr>
              <a:t>농촌진흥청</a:t>
            </a:r>
            <a:r>
              <a:rPr lang="en-US" altLang="ko-KR" sz="1400" dirty="0">
                <a:latin typeface="나눔스퀘어 Bold" pitchFamily="50" charset="-127"/>
                <a:ea typeface="나눔스퀘어 Bold" pitchFamily="50" charset="-127"/>
              </a:rPr>
              <a:t>, </a:t>
            </a:r>
            <a:r>
              <a:rPr lang="ko-KR" altLang="en-US" sz="1400" dirty="0" err="1">
                <a:latin typeface="나눔스퀘어 Bold" pitchFamily="50" charset="-127"/>
                <a:ea typeface="나눔스퀘어 Bold" pitchFamily="50" charset="-127"/>
              </a:rPr>
              <a:t>국회예산정책처</a:t>
            </a:r>
            <a:endParaRPr lang="ko-KR" altLang="en-US" sz="1400" dirty="0">
              <a:latin typeface="나눔스퀘어 Bold" pitchFamily="50" charset="-127"/>
              <a:ea typeface="나눔스퀘어 Bold" pitchFamily="50" charset="-127"/>
            </a:endParaRPr>
          </a:p>
        </p:txBody>
      </p:sp>
      <p:pic>
        <p:nvPicPr>
          <p:cNvPr id="18" name="Picture 6">
            <a:extLst>
              <a:ext uri="{FF2B5EF4-FFF2-40B4-BE49-F238E27FC236}">
                <a16:creationId xmlns:a16="http://schemas.microsoft.com/office/drawing/2014/main" id="{755310B1-7048-03EF-4461-F2D898E570AC}"/>
              </a:ext>
            </a:extLst>
          </p:cNvPr>
          <p:cNvPicPr>
            <a:picLocks noChangeAspect="1" noChangeArrowheads="1"/>
          </p:cNvPicPr>
          <p:nvPr/>
        </p:nvPicPr>
        <p:blipFill>
          <a:blip r:embed="rId6"/>
          <a:srcRect/>
          <a:stretch>
            <a:fillRect/>
          </a:stretch>
        </p:blipFill>
        <p:spPr bwMode="auto">
          <a:xfrm>
            <a:off x="11391900" y="5243901"/>
            <a:ext cx="5410200" cy="3878260"/>
          </a:xfrm>
          <a:prstGeom prst="rect">
            <a:avLst/>
          </a:prstGeom>
          <a:noFill/>
          <a:ln w="9525">
            <a:noFill/>
            <a:miter lim="800000"/>
            <a:headEnd/>
            <a:tailEnd/>
          </a:ln>
          <a:effectLst/>
        </p:spPr>
      </p:pic>
      <p:pic>
        <p:nvPicPr>
          <p:cNvPr id="19" name="Picture 18" descr="A graph with a red line&#10;&#10;Description automatically generated">
            <a:extLst>
              <a:ext uri="{FF2B5EF4-FFF2-40B4-BE49-F238E27FC236}">
                <a16:creationId xmlns:a16="http://schemas.microsoft.com/office/drawing/2014/main" id="{930BB810-4807-35CA-0E72-B0E7A3D8D5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9500" y="4837094"/>
            <a:ext cx="7772400" cy="4691875"/>
          </a:xfrm>
          <a:prstGeom prst="rect">
            <a:avLst/>
          </a:prstGeom>
        </p:spPr>
      </p:pic>
      <p:sp>
        <p:nvSpPr>
          <p:cNvPr id="5" name="Object 10">
            <a:extLst>
              <a:ext uri="{FF2B5EF4-FFF2-40B4-BE49-F238E27FC236}">
                <a16:creationId xmlns:a16="http://schemas.microsoft.com/office/drawing/2014/main" id="{1FBFFBB1-43CA-5BC3-ED95-E62CFE6FB6AF}"/>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159269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79EDE52-BE76-22AD-DFF9-ED7EABDCD82D}"/>
              </a:ext>
            </a:extLst>
          </p:cNvPr>
          <p:cNvSpPr txBox="1"/>
          <p:nvPr/>
        </p:nvSpPr>
        <p:spPr>
          <a:xfrm>
            <a:off x="4038600" y="825500"/>
            <a:ext cx="12496800" cy="923330"/>
          </a:xfrm>
          <a:prstGeom prst="rect">
            <a:avLst/>
          </a:prstGeom>
          <a:noFill/>
        </p:spPr>
        <p:txBody>
          <a:bodyPr wrap="square" rtlCol="0">
            <a:spAutoFit/>
          </a:bodyPr>
          <a:lstStyle/>
          <a:p>
            <a:r>
              <a:rPr lang="ko-KR" altLang="en-US" sz="3000" dirty="0">
                <a:latin typeface="나눔스퀘어 Bold" pitchFamily="50" charset="-127"/>
                <a:ea typeface="나눔스퀘어 Bold" pitchFamily="50" charset="-127"/>
              </a:rPr>
              <a:t>주제 선정 </a:t>
            </a:r>
            <a:r>
              <a:rPr lang="en-US" altLang="ko-KR" sz="3000" dirty="0">
                <a:latin typeface="나눔스퀘어 Bold" pitchFamily="50" charset="-127"/>
                <a:ea typeface="나눔스퀘어 Bold" pitchFamily="50" charset="-127"/>
              </a:rPr>
              <a:t>-</a:t>
            </a:r>
            <a:r>
              <a:rPr lang="ko-KR" altLang="en-US" sz="3000" dirty="0">
                <a:latin typeface="나눔스퀘어 Bold" pitchFamily="50" charset="-127"/>
                <a:ea typeface="나눔스퀘어 Bold" pitchFamily="50" charset="-127"/>
              </a:rPr>
              <a:t> </a:t>
            </a:r>
            <a:r>
              <a:rPr lang="en-US" altLang="ko-KR" sz="3000" dirty="0">
                <a:latin typeface="나눔스퀘어 Bold" pitchFamily="50" charset="-127"/>
                <a:ea typeface="나눔스퀘어 Bold" pitchFamily="50" charset="-127"/>
              </a:rPr>
              <a:t>2</a:t>
            </a:r>
            <a:r>
              <a:rPr lang="ko-KR" altLang="en-US" sz="3000" dirty="0">
                <a:latin typeface="나눔스퀘어 Bold" pitchFamily="50" charset="-127"/>
                <a:ea typeface="나눔스퀘어 Bold" pitchFamily="50" charset="-127"/>
              </a:rPr>
              <a:t>세대 스마트 팜 </a:t>
            </a:r>
            <a:r>
              <a:rPr lang="en-US" altLang="ko-KR" sz="3000" dirty="0">
                <a:latin typeface="나눔스퀘어 Bold" pitchFamily="50" charset="-127"/>
                <a:ea typeface="나눔스퀘어 Bold" pitchFamily="50" charset="-127"/>
              </a:rPr>
              <a:t>AI </a:t>
            </a:r>
            <a:r>
              <a:rPr lang="ko-KR" altLang="en-US" sz="3000" dirty="0">
                <a:latin typeface="나눔스퀘어 Bold" pitchFamily="50" charset="-127"/>
                <a:ea typeface="나눔스퀘어 Bold" pitchFamily="50" charset="-127"/>
              </a:rPr>
              <a:t>모델 구축</a:t>
            </a:r>
            <a:endParaRPr lang="en-US" altLang="ko-KR" sz="3000" dirty="0">
              <a:latin typeface="나눔스퀘어 Bold" pitchFamily="50" charset="-127"/>
              <a:ea typeface="나눔스퀘어 Bold" pitchFamily="50" charset="-127"/>
            </a:endParaRPr>
          </a:p>
          <a:p>
            <a:r>
              <a:rPr lang="ko-KR" altLang="en-US" sz="2400" dirty="0">
                <a:latin typeface="나눔스퀘어 Bold" pitchFamily="50" charset="-127"/>
                <a:ea typeface="나눔스퀘어 Bold" pitchFamily="50" charset="-127"/>
              </a:rPr>
              <a:t>토마토 </a:t>
            </a:r>
            <a:r>
              <a:rPr lang="ko-KR" altLang="en-US" sz="2400" dirty="0" err="1">
                <a:latin typeface="나눔스퀘어 Bold" pitchFamily="50" charset="-127"/>
                <a:ea typeface="나눔스퀘어 Bold" pitchFamily="50" charset="-127"/>
              </a:rPr>
              <a:t>스마트팜</a:t>
            </a:r>
            <a:r>
              <a:rPr lang="ko-KR" altLang="en-US" sz="2400" dirty="0">
                <a:latin typeface="나눔스퀘어 Bold" pitchFamily="50" charset="-127"/>
                <a:ea typeface="나눔스퀘어 Bold" pitchFamily="50" charset="-127"/>
              </a:rPr>
              <a:t> 데이터를 이용한</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생장 예측 모델</a:t>
            </a:r>
            <a:r>
              <a:rPr lang="en-US" altLang="ko-KR" sz="2400" dirty="0">
                <a:latin typeface="나눔스퀘어 Bold" pitchFamily="50" charset="-127"/>
                <a:ea typeface="나눔스퀘어 Bold" pitchFamily="50" charset="-127"/>
              </a:rPr>
              <a:t>,</a:t>
            </a:r>
            <a:r>
              <a:rPr lang="ko-KR" altLang="en-US" sz="2400" dirty="0">
                <a:latin typeface="나눔스퀘어 Bold" pitchFamily="50" charset="-127"/>
                <a:ea typeface="나눔스퀘어 Bold" pitchFamily="50" charset="-127"/>
              </a:rPr>
              <a:t> 질병 판단 및 생육 단계 판단 모델 </a:t>
            </a:r>
          </a:p>
        </p:txBody>
      </p:sp>
      <p:pic>
        <p:nvPicPr>
          <p:cNvPr id="7" name="Picture 2">
            <a:extLst>
              <a:ext uri="{FF2B5EF4-FFF2-40B4-BE49-F238E27FC236}">
                <a16:creationId xmlns:a16="http://schemas.microsoft.com/office/drawing/2014/main" id="{3017AC02-4428-521A-AACB-CC7501BBDA64}"/>
              </a:ext>
            </a:extLst>
          </p:cNvPr>
          <p:cNvPicPr>
            <a:picLocks noChangeAspect="1" noChangeArrowheads="1"/>
          </p:cNvPicPr>
          <p:nvPr/>
        </p:nvPicPr>
        <p:blipFill rotWithShape="1">
          <a:blip r:embed="rId5"/>
          <a:srcRect l="2419" r="84170" b="83208"/>
          <a:stretch/>
        </p:blipFill>
        <p:spPr bwMode="auto">
          <a:xfrm>
            <a:off x="11832475" y="2019300"/>
            <a:ext cx="2057189" cy="890728"/>
          </a:xfrm>
          <a:prstGeom prst="rect">
            <a:avLst/>
          </a:prstGeom>
          <a:ln>
            <a:noFill/>
          </a:ln>
          <a:effectLst>
            <a:outerShdw blurRad="292100" dist="139700" dir="2700000" algn="tl" rotWithShape="0">
              <a:srgbClr val="333333">
                <a:alpha val="65000"/>
              </a:srgbClr>
            </a:outerShdw>
          </a:effectLst>
        </p:spPr>
      </p:pic>
      <p:pic>
        <p:nvPicPr>
          <p:cNvPr id="8" name="Picture 3">
            <a:extLst>
              <a:ext uri="{FF2B5EF4-FFF2-40B4-BE49-F238E27FC236}">
                <a16:creationId xmlns:a16="http://schemas.microsoft.com/office/drawing/2014/main" id="{4B8263B8-62C6-999D-D9CB-3A69476AC807}"/>
              </a:ext>
            </a:extLst>
          </p:cNvPr>
          <p:cNvPicPr>
            <a:picLocks noChangeAspect="1" noChangeArrowheads="1"/>
          </p:cNvPicPr>
          <p:nvPr/>
        </p:nvPicPr>
        <p:blipFill rotWithShape="1">
          <a:blip r:embed="rId6"/>
          <a:srcRect l="1355" t="-1" r="80658" b="65689"/>
          <a:stretch/>
        </p:blipFill>
        <p:spPr bwMode="auto">
          <a:xfrm>
            <a:off x="6618627" y="2087532"/>
            <a:ext cx="1616655" cy="754264"/>
          </a:xfrm>
          <a:prstGeom prst="rect">
            <a:avLst/>
          </a:prstGeom>
          <a:ln>
            <a:noFill/>
          </a:ln>
          <a:effectLst>
            <a:outerShdw blurRad="292100" dist="139700" dir="2700000" algn="tl" rotWithShape="0">
              <a:srgbClr val="333333">
                <a:alpha val="65000"/>
              </a:srgbClr>
            </a:outerShdw>
          </a:effectLst>
        </p:spPr>
      </p:pic>
      <p:pic>
        <p:nvPicPr>
          <p:cNvPr id="10" name="Picture 4">
            <a:extLst>
              <a:ext uri="{FF2B5EF4-FFF2-40B4-BE49-F238E27FC236}">
                <a16:creationId xmlns:a16="http://schemas.microsoft.com/office/drawing/2014/main" id="{26C46F32-62AC-6AF5-5D95-C8D16916A4B3}"/>
              </a:ext>
            </a:extLst>
          </p:cNvPr>
          <p:cNvPicPr>
            <a:picLocks noChangeAspect="1" noChangeArrowheads="1"/>
          </p:cNvPicPr>
          <p:nvPr/>
        </p:nvPicPr>
        <p:blipFill rotWithShape="1">
          <a:blip r:embed="rId7"/>
          <a:srcRect r="65708" b="83075"/>
          <a:stretch/>
        </p:blipFill>
        <p:spPr bwMode="auto">
          <a:xfrm>
            <a:off x="8519634" y="2019300"/>
            <a:ext cx="3078781" cy="890728"/>
          </a:xfrm>
          <a:prstGeom prst="rect">
            <a:avLst/>
          </a:prstGeom>
          <a:ln>
            <a:noFill/>
          </a:ln>
          <a:effectLst>
            <a:outerShdw blurRad="292100" dist="139700" dir="2700000" algn="tl" rotWithShape="0">
              <a:srgbClr val="333333">
                <a:alpha val="65000"/>
              </a:srgbClr>
            </a:outerShdw>
          </a:effectLst>
        </p:spPr>
      </p:pic>
      <p:pic>
        <p:nvPicPr>
          <p:cNvPr id="11" name="Picture 8" descr="Database - Free technology icons">
            <a:extLst>
              <a:ext uri="{FF2B5EF4-FFF2-40B4-BE49-F238E27FC236}">
                <a16:creationId xmlns:a16="http://schemas.microsoft.com/office/drawing/2014/main" id="{A9F1B9BB-277E-D71A-1CA6-890746E975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4080" y="3121877"/>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I, ML, DL.. What's what? | LaptrinhX">
            <a:extLst>
              <a:ext uri="{FF2B5EF4-FFF2-40B4-BE49-F238E27FC236}">
                <a16:creationId xmlns:a16="http://schemas.microsoft.com/office/drawing/2014/main" id="{42228C9F-D6FB-24A1-3688-FDC225946C1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216" t="2287" r="33753" b="35451"/>
          <a:stretch/>
        </p:blipFill>
        <p:spPr bwMode="auto">
          <a:xfrm>
            <a:off x="4114800" y="3956240"/>
            <a:ext cx="1977623" cy="25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10" descr="AI, ML, DL.. What's what? | LaptrinhX">
            <a:extLst>
              <a:ext uri="{FF2B5EF4-FFF2-40B4-BE49-F238E27FC236}">
                <a16:creationId xmlns:a16="http://schemas.microsoft.com/office/drawing/2014/main" id="{D7435603-165F-DBAB-CB4C-356C34DBA69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7548" t="3254" b="33319"/>
          <a:stretch/>
        </p:blipFill>
        <p:spPr bwMode="auto">
          <a:xfrm>
            <a:off x="14568605" y="3956240"/>
            <a:ext cx="1966795" cy="252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2" descr="스마트 팜 - 무료 농업 및 원예개 아이콘">
            <a:extLst>
              <a:ext uri="{FF2B5EF4-FFF2-40B4-BE49-F238E27FC236}">
                <a16:creationId xmlns:a16="http://schemas.microsoft.com/office/drawing/2014/main" id="{628054B1-3353-5BB3-954B-086C21C1D6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13835" y="7134476"/>
            <a:ext cx="2179552" cy="2179552"/>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C1577BA5-8A40-EC60-8D0C-07AC2175BF8F}"/>
              </a:ext>
            </a:extLst>
          </p:cNvPr>
          <p:cNvGrpSpPr>
            <a:grpSpLocks noChangeAspect="1"/>
          </p:cNvGrpSpPr>
          <p:nvPr/>
        </p:nvGrpSpPr>
        <p:grpSpPr>
          <a:xfrm>
            <a:off x="9505345" y="7134476"/>
            <a:ext cx="2161002" cy="2160000"/>
            <a:chOff x="9797163" y="6830906"/>
            <a:chExt cx="2413119" cy="2268216"/>
          </a:xfrm>
        </p:grpSpPr>
        <p:pic>
          <p:nvPicPr>
            <p:cNvPr id="2050" name="Picture 2" descr="루페">
              <a:extLst>
                <a:ext uri="{FF2B5EF4-FFF2-40B4-BE49-F238E27FC236}">
                  <a16:creationId xmlns:a16="http://schemas.microsoft.com/office/drawing/2014/main" id="{958466BD-1E9C-46DF-C12A-7554D886AE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10249476" y="7138316"/>
              <a:ext cx="1960806" cy="1960806"/>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1CDA86A-98DF-4C5B-F96A-BDFCB39FDF11}"/>
                </a:ext>
              </a:extLst>
            </p:cNvPr>
            <p:cNvGrpSpPr/>
            <p:nvPr/>
          </p:nvGrpSpPr>
          <p:grpSpPr>
            <a:xfrm>
              <a:off x="9797163" y="6830906"/>
              <a:ext cx="1682488" cy="1139255"/>
              <a:chOff x="9582495" y="6039770"/>
              <a:chExt cx="1682488" cy="1139255"/>
            </a:xfrm>
          </p:grpSpPr>
          <p:grpSp>
            <p:nvGrpSpPr>
              <p:cNvPr id="24" name="Group 23">
                <a:extLst>
                  <a:ext uri="{FF2B5EF4-FFF2-40B4-BE49-F238E27FC236}">
                    <a16:creationId xmlns:a16="http://schemas.microsoft.com/office/drawing/2014/main" id="{972A9A0E-8AF4-6C7A-5317-1E70001A26DA}"/>
                  </a:ext>
                </a:extLst>
              </p:cNvPr>
              <p:cNvGrpSpPr/>
              <p:nvPr/>
            </p:nvGrpSpPr>
            <p:grpSpPr>
              <a:xfrm rot="18156346">
                <a:off x="9460425" y="6176847"/>
                <a:ext cx="1124248" cy="880108"/>
                <a:chOff x="10524155" y="6667024"/>
                <a:chExt cx="1124248" cy="880108"/>
              </a:xfrm>
            </p:grpSpPr>
            <p:pic>
              <p:nvPicPr>
                <p:cNvPr id="2058" name="Picture 10" descr="바이러스 - 무료 의료개 아이콘">
                  <a:extLst>
                    <a:ext uri="{FF2B5EF4-FFF2-40B4-BE49-F238E27FC236}">
                      <a16:creationId xmlns:a16="http://schemas.microsoft.com/office/drawing/2014/main" id="{64BEF3EB-7065-BEC5-A49C-68A745908B4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28403" y="68271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바이러스 - 무료 의료개 아이콘">
                  <a:extLst>
                    <a:ext uri="{FF2B5EF4-FFF2-40B4-BE49-F238E27FC236}">
                      <a16:creationId xmlns:a16="http://schemas.microsoft.com/office/drawing/2014/main" id="{F54F65A0-C6ED-C540-7E9D-E3478546AB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42463" y="6667024"/>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바이러스 - 무료 의료개 아이콘">
                  <a:extLst>
                    <a:ext uri="{FF2B5EF4-FFF2-40B4-BE49-F238E27FC236}">
                      <a16:creationId xmlns:a16="http://schemas.microsoft.com/office/drawing/2014/main" id="{964EE257-45CB-2FBF-8393-2A2B2573475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24155" y="6965094"/>
                  <a:ext cx="540000" cy="54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10" descr="바이러스 - 무료 의료개 아이콘">
                <a:extLst>
                  <a:ext uri="{FF2B5EF4-FFF2-40B4-BE49-F238E27FC236}">
                    <a16:creationId xmlns:a16="http://schemas.microsoft.com/office/drawing/2014/main" id="{D57838D6-76A1-3BC3-8302-E2C6A71748E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9252029">
                <a:off x="10364983" y="6039770"/>
                <a:ext cx="900000" cy="90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 name="Group 29">
            <a:extLst>
              <a:ext uri="{FF2B5EF4-FFF2-40B4-BE49-F238E27FC236}">
                <a16:creationId xmlns:a16="http://schemas.microsoft.com/office/drawing/2014/main" id="{1FD6EB81-521B-9425-78D5-A2C87EFD3D1D}"/>
              </a:ext>
            </a:extLst>
          </p:cNvPr>
          <p:cNvGrpSpPr>
            <a:grpSpLocks noChangeAspect="1"/>
          </p:cNvGrpSpPr>
          <p:nvPr/>
        </p:nvGrpSpPr>
        <p:grpSpPr>
          <a:xfrm>
            <a:off x="14472002" y="7134476"/>
            <a:ext cx="2160000" cy="2160000"/>
            <a:chOff x="14179986" y="6783654"/>
            <a:chExt cx="2426180" cy="2426180"/>
          </a:xfrm>
        </p:grpSpPr>
        <p:pic>
          <p:nvPicPr>
            <p:cNvPr id="2054" name="Picture 6" descr="Tomato - Free nature icons">
              <a:extLst>
                <a:ext uri="{FF2B5EF4-FFF2-40B4-BE49-F238E27FC236}">
                  <a16:creationId xmlns:a16="http://schemas.microsoft.com/office/drawing/2014/main" id="{FF65D3B3-93E6-13CB-731C-2C57847C138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179986" y="6783654"/>
              <a:ext cx="2426180" cy="242618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BE9D3BA8-332A-2388-46CC-54F441CAA222}"/>
                </a:ext>
              </a:extLst>
            </p:cNvPr>
            <p:cNvSpPr/>
            <p:nvPr/>
          </p:nvSpPr>
          <p:spPr>
            <a:xfrm>
              <a:off x="14295361" y="6783654"/>
              <a:ext cx="944639" cy="793482"/>
            </a:xfrm>
            <a:prstGeom prst="rect">
              <a:avLst/>
            </a:prstGeom>
            <a:noFill/>
            <a:ln w="76200">
              <a:solidFill>
                <a:schemeClr val="accent4"/>
              </a:solidFill>
              <a:extLst>
                <a:ext uri="{C807C97D-BFC1-408E-A445-0C87EB9F89A2}">
                  <ask:lineSketchStyleProps xmlns:ask="http://schemas.microsoft.com/office/drawing/2018/sketchyshapes" sd="1219033472">
                    <a:custGeom>
                      <a:avLst/>
                      <a:gdLst>
                        <a:gd name="connsiteX0" fmla="*/ 0 w 944639"/>
                        <a:gd name="connsiteY0" fmla="*/ 0 h 699220"/>
                        <a:gd name="connsiteX1" fmla="*/ 462873 w 944639"/>
                        <a:gd name="connsiteY1" fmla="*/ 0 h 699220"/>
                        <a:gd name="connsiteX2" fmla="*/ 944639 w 944639"/>
                        <a:gd name="connsiteY2" fmla="*/ 0 h 699220"/>
                        <a:gd name="connsiteX3" fmla="*/ 944639 w 944639"/>
                        <a:gd name="connsiteY3" fmla="*/ 363594 h 699220"/>
                        <a:gd name="connsiteX4" fmla="*/ 944639 w 944639"/>
                        <a:gd name="connsiteY4" fmla="*/ 699220 h 699220"/>
                        <a:gd name="connsiteX5" fmla="*/ 491212 w 944639"/>
                        <a:gd name="connsiteY5" fmla="*/ 699220 h 699220"/>
                        <a:gd name="connsiteX6" fmla="*/ 0 w 944639"/>
                        <a:gd name="connsiteY6" fmla="*/ 699220 h 699220"/>
                        <a:gd name="connsiteX7" fmla="*/ 0 w 944639"/>
                        <a:gd name="connsiteY7" fmla="*/ 363594 h 699220"/>
                        <a:gd name="connsiteX8" fmla="*/ 0 w 944639"/>
                        <a:gd name="connsiteY8" fmla="*/ 0 h 6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9" h="699220" extrusionOk="0">
                          <a:moveTo>
                            <a:pt x="0" y="0"/>
                          </a:moveTo>
                          <a:cubicBezTo>
                            <a:pt x="158063" y="-10048"/>
                            <a:pt x="269212" y="2945"/>
                            <a:pt x="462873" y="0"/>
                          </a:cubicBezTo>
                          <a:cubicBezTo>
                            <a:pt x="656534" y="-2945"/>
                            <a:pt x="788202" y="33266"/>
                            <a:pt x="944639" y="0"/>
                          </a:cubicBezTo>
                          <a:cubicBezTo>
                            <a:pt x="977746" y="79705"/>
                            <a:pt x="905275" y="284461"/>
                            <a:pt x="944639" y="363594"/>
                          </a:cubicBezTo>
                          <a:cubicBezTo>
                            <a:pt x="984003" y="442727"/>
                            <a:pt x="944162" y="576578"/>
                            <a:pt x="944639" y="699220"/>
                          </a:cubicBezTo>
                          <a:cubicBezTo>
                            <a:pt x="764062" y="728675"/>
                            <a:pt x="644996" y="651795"/>
                            <a:pt x="491212" y="699220"/>
                          </a:cubicBezTo>
                          <a:cubicBezTo>
                            <a:pt x="337428" y="746645"/>
                            <a:pt x="102466" y="691485"/>
                            <a:pt x="0" y="699220"/>
                          </a:cubicBezTo>
                          <a:cubicBezTo>
                            <a:pt x="-37869" y="608720"/>
                            <a:pt x="14210" y="485034"/>
                            <a:pt x="0" y="363594"/>
                          </a:cubicBezTo>
                          <a:cubicBezTo>
                            <a:pt x="-14210" y="242154"/>
                            <a:pt x="34450" y="15351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8" name="Rectangle 27">
              <a:extLst>
                <a:ext uri="{FF2B5EF4-FFF2-40B4-BE49-F238E27FC236}">
                  <a16:creationId xmlns:a16="http://schemas.microsoft.com/office/drawing/2014/main" id="{FBD9EA51-3F75-F85D-62E3-A3C43737FAE5}"/>
                </a:ext>
              </a:extLst>
            </p:cNvPr>
            <p:cNvSpPr/>
            <p:nvPr/>
          </p:nvSpPr>
          <p:spPr>
            <a:xfrm>
              <a:off x="14554200" y="7778158"/>
              <a:ext cx="752605" cy="714626"/>
            </a:xfrm>
            <a:prstGeom prst="rect">
              <a:avLst/>
            </a:prstGeom>
            <a:noFill/>
            <a:ln w="76200">
              <a:solidFill>
                <a:schemeClr val="accent4"/>
              </a:solidFill>
              <a:extLst>
                <a:ext uri="{C807C97D-BFC1-408E-A445-0C87EB9F89A2}">
                  <ask:lineSketchStyleProps xmlns:ask="http://schemas.microsoft.com/office/drawing/2018/sketchyshapes" sd="1219033472">
                    <a:custGeom>
                      <a:avLst/>
                      <a:gdLst>
                        <a:gd name="connsiteX0" fmla="*/ 0 w 944639"/>
                        <a:gd name="connsiteY0" fmla="*/ 0 h 699220"/>
                        <a:gd name="connsiteX1" fmla="*/ 462873 w 944639"/>
                        <a:gd name="connsiteY1" fmla="*/ 0 h 699220"/>
                        <a:gd name="connsiteX2" fmla="*/ 944639 w 944639"/>
                        <a:gd name="connsiteY2" fmla="*/ 0 h 699220"/>
                        <a:gd name="connsiteX3" fmla="*/ 944639 w 944639"/>
                        <a:gd name="connsiteY3" fmla="*/ 363594 h 699220"/>
                        <a:gd name="connsiteX4" fmla="*/ 944639 w 944639"/>
                        <a:gd name="connsiteY4" fmla="*/ 699220 h 699220"/>
                        <a:gd name="connsiteX5" fmla="*/ 491212 w 944639"/>
                        <a:gd name="connsiteY5" fmla="*/ 699220 h 699220"/>
                        <a:gd name="connsiteX6" fmla="*/ 0 w 944639"/>
                        <a:gd name="connsiteY6" fmla="*/ 699220 h 699220"/>
                        <a:gd name="connsiteX7" fmla="*/ 0 w 944639"/>
                        <a:gd name="connsiteY7" fmla="*/ 363594 h 699220"/>
                        <a:gd name="connsiteX8" fmla="*/ 0 w 944639"/>
                        <a:gd name="connsiteY8" fmla="*/ 0 h 6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9" h="699220" extrusionOk="0">
                          <a:moveTo>
                            <a:pt x="0" y="0"/>
                          </a:moveTo>
                          <a:cubicBezTo>
                            <a:pt x="158063" y="-10048"/>
                            <a:pt x="269212" y="2945"/>
                            <a:pt x="462873" y="0"/>
                          </a:cubicBezTo>
                          <a:cubicBezTo>
                            <a:pt x="656534" y="-2945"/>
                            <a:pt x="788202" y="33266"/>
                            <a:pt x="944639" y="0"/>
                          </a:cubicBezTo>
                          <a:cubicBezTo>
                            <a:pt x="977746" y="79705"/>
                            <a:pt x="905275" y="284461"/>
                            <a:pt x="944639" y="363594"/>
                          </a:cubicBezTo>
                          <a:cubicBezTo>
                            <a:pt x="984003" y="442727"/>
                            <a:pt x="944162" y="576578"/>
                            <a:pt x="944639" y="699220"/>
                          </a:cubicBezTo>
                          <a:cubicBezTo>
                            <a:pt x="764062" y="728675"/>
                            <a:pt x="644996" y="651795"/>
                            <a:pt x="491212" y="699220"/>
                          </a:cubicBezTo>
                          <a:cubicBezTo>
                            <a:pt x="337428" y="746645"/>
                            <a:pt x="102466" y="691485"/>
                            <a:pt x="0" y="699220"/>
                          </a:cubicBezTo>
                          <a:cubicBezTo>
                            <a:pt x="-37869" y="608720"/>
                            <a:pt x="14210" y="485034"/>
                            <a:pt x="0" y="363594"/>
                          </a:cubicBezTo>
                          <a:cubicBezTo>
                            <a:pt x="-14210" y="242154"/>
                            <a:pt x="34450" y="15351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9" name="Rectangle 28">
              <a:extLst>
                <a:ext uri="{FF2B5EF4-FFF2-40B4-BE49-F238E27FC236}">
                  <a16:creationId xmlns:a16="http://schemas.microsoft.com/office/drawing/2014/main" id="{613AE3F8-ACC2-2370-640B-04FCE279DAFA}"/>
                </a:ext>
              </a:extLst>
            </p:cNvPr>
            <p:cNvSpPr/>
            <p:nvPr/>
          </p:nvSpPr>
          <p:spPr>
            <a:xfrm>
              <a:off x="15513378" y="7157440"/>
              <a:ext cx="752605" cy="714626"/>
            </a:xfrm>
            <a:prstGeom prst="rect">
              <a:avLst/>
            </a:prstGeom>
            <a:noFill/>
            <a:ln w="76200">
              <a:solidFill>
                <a:schemeClr val="accent4"/>
              </a:solidFill>
              <a:extLst>
                <a:ext uri="{C807C97D-BFC1-408E-A445-0C87EB9F89A2}">
                  <ask:lineSketchStyleProps xmlns:ask="http://schemas.microsoft.com/office/drawing/2018/sketchyshapes" sd="1219033472">
                    <a:custGeom>
                      <a:avLst/>
                      <a:gdLst>
                        <a:gd name="connsiteX0" fmla="*/ 0 w 944639"/>
                        <a:gd name="connsiteY0" fmla="*/ 0 h 699220"/>
                        <a:gd name="connsiteX1" fmla="*/ 462873 w 944639"/>
                        <a:gd name="connsiteY1" fmla="*/ 0 h 699220"/>
                        <a:gd name="connsiteX2" fmla="*/ 944639 w 944639"/>
                        <a:gd name="connsiteY2" fmla="*/ 0 h 699220"/>
                        <a:gd name="connsiteX3" fmla="*/ 944639 w 944639"/>
                        <a:gd name="connsiteY3" fmla="*/ 363594 h 699220"/>
                        <a:gd name="connsiteX4" fmla="*/ 944639 w 944639"/>
                        <a:gd name="connsiteY4" fmla="*/ 699220 h 699220"/>
                        <a:gd name="connsiteX5" fmla="*/ 491212 w 944639"/>
                        <a:gd name="connsiteY5" fmla="*/ 699220 h 699220"/>
                        <a:gd name="connsiteX6" fmla="*/ 0 w 944639"/>
                        <a:gd name="connsiteY6" fmla="*/ 699220 h 699220"/>
                        <a:gd name="connsiteX7" fmla="*/ 0 w 944639"/>
                        <a:gd name="connsiteY7" fmla="*/ 363594 h 699220"/>
                        <a:gd name="connsiteX8" fmla="*/ 0 w 944639"/>
                        <a:gd name="connsiteY8" fmla="*/ 0 h 699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4639" h="699220" extrusionOk="0">
                          <a:moveTo>
                            <a:pt x="0" y="0"/>
                          </a:moveTo>
                          <a:cubicBezTo>
                            <a:pt x="158063" y="-10048"/>
                            <a:pt x="269212" y="2945"/>
                            <a:pt x="462873" y="0"/>
                          </a:cubicBezTo>
                          <a:cubicBezTo>
                            <a:pt x="656534" y="-2945"/>
                            <a:pt x="788202" y="33266"/>
                            <a:pt x="944639" y="0"/>
                          </a:cubicBezTo>
                          <a:cubicBezTo>
                            <a:pt x="977746" y="79705"/>
                            <a:pt x="905275" y="284461"/>
                            <a:pt x="944639" y="363594"/>
                          </a:cubicBezTo>
                          <a:cubicBezTo>
                            <a:pt x="984003" y="442727"/>
                            <a:pt x="944162" y="576578"/>
                            <a:pt x="944639" y="699220"/>
                          </a:cubicBezTo>
                          <a:cubicBezTo>
                            <a:pt x="764062" y="728675"/>
                            <a:pt x="644996" y="651795"/>
                            <a:pt x="491212" y="699220"/>
                          </a:cubicBezTo>
                          <a:cubicBezTo>
                            <a:pt x="337428" y="746645"/>
                            <a:pt x="102466" y="691485"/>
                            <a:pt x="0" y="699220"/>
                          </a:cubicBezTo>
                          <a:cubicBezTo>
                            <a:pt x="-37869" y="608720"/>
                            <a:pt x="14210" y="485034"/>
                            <a:pt x="0" y="363594"/>
                          </a:cubicBezTo>
                          <a:cubicBezTo>
                            <a:pt x="-14210" y="242154"/>
                            <a:pt x="34450" y="153513"/>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R"/>
            </a:p>
          </p:txBody>
        </p:sp>
      </p:grpSp>
      <p:pic>
        <p:nvPicPr>
          <p:cNvPr id="2060" name="Picture 12" descr="Regression - Free business and finance icons">
            <a:extLst>
              <a:ext uri="{FF2B5EF4-FFF2-40B4-BE49-F238E27FC236}">
                <a16:creationId xmlns:a16="http://schemas.microsoft.com/office/drawing/2014/main" id="{8222B88E-4249-7E9D-5B87-BAE03A3F877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16414" y="4226240"/>
            <a:ext cx="198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Neural network - Free networking icons">
            <a:extLst>
              <a:ext uri="{FF2B5EF4-FFF2-40B4-BE49-F238E27FC236}">
                <a16:creationId xmlns:a16="http://schemas.microsoft.com/office/drawing/2014/main" id="{02A8D392-A73C-F508-4B42-7A18C4C0A02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498000" y="4226240"/>
            <a:ext cx="1980000" cy="1980000"/>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Elbow Connector 34">
            <a:extLst>
              <a:ext uri="{FF2B5EF4-FFF2-40B4-BE49-F238E27FC236}">
                <a16:creationId xmlns:a16="http://schemas.microsoft.com/office/drawing/2014/main" id="{D207CB60-9E05-873D-09B6-07CBCD5D04E2}"/>
              </a:ext>
            </a:extLst>
          </p:cNvPr>
          <p:cNvCxnSpPr>
            <a:cxnSpLocks/>
          </p:cNvCxnSpPr>
          <p:nvPr/>
        </p:nvCxnSpPr>
        <p:spPr>
          <a:xfrm>
            <a:off x="11284080" y="3490255"/>
            <a:ext cx="4213131" cy="385925"/>
          </a:xfrm>
          <a:prstGeom prst="bentConnector3">
            <a:avLst>
              <a:gd name="adj1" fmla="val 100085"/>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D1E90E0C-6592-85B4-8EE2-4CFDCCF6C7C0}"/>
              </a:ext>
            </a:extLst>
          </p:cNvPr>
          <p:cNvCxnSpPr>
            <a:cxnSpLocks/>
          </p:cNvCxnSpPr>
          <p:nvPr/>
        </p:nvCxnSpPr>
        <p:spPr>
          <a:xfrm rot="10800000" flipV="1">
            <a:off x="5103612" y="3490256"/>
            <a:ext cx="4040389" cy="411754"/>
          </a:xfrm>
          <a:prstGeom prst="bentConnector3">
            <a:avLst>
              <a:gd name="adj1" fmla="val 100027"/>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4936476-5F6D-9283-5092-19700C1AA929}"/>
              </a:ext>
            </a:extLst>
          </p:cNvPr>
          <p:cNvCxnSpPr>
            <a:cxnSpLocks/>
          </p:cNvCxnSpPr>
          <p:nvPr/>
        </p:nvCxnSpPr>
        <p:spPr>
          <a:xfrm flipH="1">
            <a:off x="5103611" y="6542664"/>
            <a:ext cx="1" cy="658236"/>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8865945-1923-F50B-4C22-7081CDD2F5F9}"/>
              </a:ext>
            </a:extLst>
          </p:cNvPr>
          <p:cNvCxnSpPr>
            <a:cxnSpLocks/>
          </p:cNvCxnSpPr>
          <p:nvPr/>
        </p:nvCxnSpPr>
        <p:spPr>
          <a:xfrm>
            <a:off x="15675874" y="6572547"/>
            <a:ext cx="0" cy="641808"/>
          </a:xfrm>
          <a:prstGeom prst="straightConnector1">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D38DDA40-BF40-46FA-4042-8CFE779A0CF3}"/>
              </a:ext>
            </a:extLst>
          </p:cNvPr>
          <p:cNvCxnSpPr>
            <a:cxnSpLocks/>
            <a:endCxn id="25" idx="0"/>
          </p:cNvCxnSpPr>
          <p:nvPr/>
        </p:nvCxnSpPr>
        <p:spPr>
          <a:xfrm rot="10800000" flipV="1">
            <a:off x="10338612" y="6657190"/>
            <a:ext cx="5337262" cy="573411"/>
          </a:xfrm>
          <a:prstGeom prst="bentConnector2">
            <a:avLst/>
          </a:prstGeom>
          <a:ln w="76200"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53" name="TextBox 2052">
            <a:extLst>
              <a:ext uri="{FF2B5EF4-FFF2-40B4-BE49-F238E27FC236}">
                <a16:creationId xmlns:a16="http://schemas.microsoft.com/office/drawing/2014/main" id="{9734B918-60C0-F045-0731-29616EF61B22}"/>
              </a:ext>
            </a:extLst>
          </p:cNvPr>
          <p:cNvSpPr txBox="1"/>
          <p:nvPr/>
        </p:nvSpPr>
        <p:spPr>
          <a:xfrm>
            <a:off x="7619999" y="9803368"/>
            <a:ext cx="9144001" cy="369332"/>
          </a:xfrm>
          <a:prstGeom prst="rect">
            <a:avLst/>
          </a:prstGeom>
          <a:noFill/>
        </p:spPr>
        <p:txBody>
          <a:bodyPr wrap="square" rtlCol="0">
            <a:spAutoFit/>
          </a:bodyPr>
          <a:lstStyle/>
          <a:p>
            <a:pPr algn="r"/>
            <a:r>
              <a:rPr lang="ko-KR" altLang="en-US" dirty="0"/>
              <a:t>출처 </a:t>
            </a:r>
            <a:r>
              <a:rPr lang="en-US" altLang="ko-KR" dirty="0"/>
              <a:t>:</a:t>
            </a:r>
            <a:r>
              <a:rPr lang="ko-KR" altLang="en-US" dirty="0"/>
              <a:t> 농촌진흥청</a:t>
            </a:r>
            <a:r>
              <a:rPr lang="en-US" altLang="ko-KR" dirty="0"/>
              <a:t>,</a:t>
            </a:r>
            <a:r>
              <a:rPr lang="ko-KR" altLang="en-US" dirty="0"/>
              <a:t> </a:t>
            </a:r>
            <a:r>
              <a:rPr lang="ko-KR" altLang="en-US" dirty="0" err="1"/>
              <a:t>농림수산식품교육문화정보원</a:t>
            </a:r>
            <a:r>
              <a:rPr lang="en-US" altLang="ko-KR" dirty="0"/>
              <a:t>,</a:t>
            </a:r>
            <a:r>
              <a:rPr lang="ko-KR" altLang="en-US" dirty="0"/>
              <a:t>  </a:t>
            </a:r>
            <a:r>
              <a:rPr lang="en-US" altLang="ko-KR" dirty="0"/>
              <a:t> </a:t>
            </a:r>
            <a:r>
              <a:rPr lang="ko-KR" altLang="en-US" dirty="0" err="1"/>
              <a:t>한국지능정보사회진흥원</a:t>
            </a:r>
            <a:endParaRPr lang="en-KR" dirty="0"/>
          </a:p>
        </p:txBody>
      </p:sp>
      <p:sp>
        <p:nvSpPr>
          <p:cNvPr id="13" name="Object 10">
            <a:extLst>
              <a:ext uri="{FF2B5EF4-FFF2-40B4-BE49-F238E27FC236}">
                <a16:creationId xmlns:a16="http://schemas.microsoft.com/office/drawing/2014/main" id="{6FD4E185-AE82-B92E-01A1-A233EA27F768}"/>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1515032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913508" y="656499"/>
            <a:ext cx="14664251" cy="8956847"/>
            <a:chOff x="4427447" y="490847"/>
            <a:chExt cx="13132404" cy="8956847"/>
          </a:xfrm>
        </p:grpSpPr>
        <p:pic>
          <p:nvPicPr>
            <p:cNvPr id="3" name="Object 2"/>
            <p:cNvPicPr>
              <a:picLocks noChangeAspect="1"/>
            </p:cNvPicPr>
            <p:nvPr/>
          </p:nvPicPr>
          <p:blipFill>
            <a:blip r:embed="rId3" cstate="print"/>
            <a:stretch>
              <a:fillRect/>
            </a:stretch>
          </p:blipFill>
          <p:spPr>
            <a:xfrm>
              <a:off x="4427447" y="490847"/>
              <a:ext cx="13132404" cy="8956847"/>
            </a:xfrm>
            <a:prstGeom prst="rect">
              <a:avLst/>
            </a:prstGeom>
          </p:spPr>
        </p:pic>
      </p:grpSp>
      <p:pic>
        <p:nvPicPr>
          <p:cNvPr id="4116" name="Picture 20">
            <a:extLst>
              <a:ext uri="{FF2B5EF4-FFF2-40B4-BE49-F238E27FC236}">
                <a16:creationId xmlns:a16="http://schemas.microsoft.com/office/drawing/2014/main" id="{A2CE1815-C25D-4B61-1A15-2E4A836BCCC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21" t="12999" r="9713" b="13457"/>
          <a:stretch/>
        </p:blipFill>
        <p:spPr bwMode="auto">
          <a:xfrm>
            <a:off x="15152950" y="8150700"/>
            <a:ext cx="2220650" cy="126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5"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79EDE52-BE76-22AD-DFF9-ED7EABDCD82D}"/>
              </a:ext>
            </a:extLst>
          </p:cNvPr>
          <p:cNvSpPr txBox="1"/>
          <p:nvPr/>
        </p:nvSpPr>
        <p:spPr>
          <a:xfrm>
            <a:off x="4038600" y="825500"/>
            <a:ext cx="12496800" cy="938719"/>
          </a:xfrm>
          <a:prstGeom prst="rect">
            <a:avLst/>
          </a:prstGeom>
          <a:noFill/>
        </p:spPr>
        <p:txBody>
          <a:bodyPr wrap="square" rtlCol="0">
            <a:spAutoFit/>
          </a:bodyPr>
          <a:lstStyle/>
          <a:p>
            <a:pPr algn="ctr"/>
            <a:r>
              <a:rPr lang="ko-KR" altLang="en-US" sz="5500" dirty="0">
                <a:latin typeface="나눔스퀘어 Bold" pitchFamily="50" charset="-127"/>
                <a:ea typeface="나눔스퀘어 Bold" pitchFamily="50" charset="-127"/>
              </a:rPr>
              <a:t>개 발 환 경</a:t>
            </a:r>
          </a:p>
        </p:txBody>
      </p:sp>
      <p:pic>
        <p:nvPicPr>
          <p:cNvPr id="4098" name="Picture 2">
            <a:extLst>
              <a:ext uri="{FF2B5EF4-FFF2-40B4-BE49-F238E27FC236}">
                <a16:creationId xmlns:a16="http://schemas.microsoft.com/office/drawing/2014/main" id="{404D0A43-6E06-909F-E3AD-2C21876EB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1172" y="2171700"/>
            <a:ext cx="3046722" cy="900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upyter Lab 단축키 및 매직 기능 팁 :: Deep Play">
            <a:extLst>
              <a:ext uri="{FF2B5EF4-FFF2-40B4-BE49-F238E27FC236}">
                <a16:creationId xmlns:a16="http://schemas.microsoft.com/office/drawing/2014/main" id="{D34EA358-544D-D4FD-0B35-6F48684A89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890" r="6920"/>
          <a:stretch/>
        </p:blipFill>
        <p:spPr bwMode="auto">
          <a:xfrm>
            <a:off x="15823290" y="2251350"/>
            <a:ext cx="155031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AAF641B2-D3D2-A411-2170-96CB20097C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5095" y="8600700"/>
            <a:ext cx="2899286"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json-logo - dbaonTap">
            <a:extLst>
              <a:ext uri="{FF2B5EF4-FFF2-40B4-BE49-F238E27FC236}">
                <a16:creationId xmlns:a16="http://schemas.microsoft.com/office/drawing/2014/main" id="{116FDB6C-A5E4-49DC-0BE8-8D0E551106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0003" y="4628253"/>
            <a:ext cx="2264516"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F822E13A-F0CD-06AD-0E6E-FE1557B9FB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4853" y="6972300"/>
            <a:ext cx="2843747" cy="11520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GitHub - matplotlib/matplotlib: matplotlib: plotting with Python">
            <a:extLst>
              <a:ext uri="{FF2B5EF4-FFF2-40B4-BE49-F238E27FC236}">
                <a16:creationId xmlns:a16="http://schemas.microsoft.com/office/drawing/2014/main" id="{0B2F603A-ADFF-4ABC-B4FA-85FC1AB59CA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32218" y="7206900"/>
            <a:ext cx="3154582" cy="7560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rand Guidelines - Ultralytics | Revolutionizing the World of Vision AI">
            <a:extLst>
              <a:ext uri="{FF2B5EF4-FFF2-40B4-BE49-F238E27FC236}">
                <a16:creationId xmlns:a16="http://schemas.microsoft.com/office/drawing/2014/main" id="{624D319C-31F1-4FC8-1B8A-FAAE6032CAA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81946" y="7112100"/>
            <a:ext cx="2693794" cy="7200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a:extLst>
              <a:ext uri="{FF2B5EF4-FFF2-40B4-BE49-F238E27FC236}">
                <a16:creationId xmlns:a16="http://schemas.microsoft.com/office/drawing/2014/main" id="{2AB69ECC-01EF-DD68-B4A3-37EDA58A0B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12877" y="8510700"/>
            <a:ext cx="2278723" cy="90000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R (programming language) - Wikipedia">
            <a:extLst>
              <a:ext uri="{FF2B5EF4-FFF2-40B4-BE49-F238E27FC236}">
                <a16:creationId xmlns:a16="http://schemas.microsoft.com/office/drawing/2014/main" id="{074B6765-A390-8BFA-81D9-D5BAB8E9581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8656" y="4682253"/>
            <a:ext cx="1251818" cy="972000"/>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seaborn · PyPI">
            <a:extLst>
              <a:ext uri="{FF2B5EF4-FFF2-40B4-BE49-F238E27FC236}">
                <a16:creationId xmlns:a16="http://schemas.microsoft.com/office/drawing/2014/main" id="{FF4352FF-200A-7709-25D8-55E01D8131A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18200" y="8510700"/>
            <a:ext cx="315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scikit-learn - Wikipedia">
            <a:extLst>
              <a:ext uri="{FF2B5EF4-FFF2-40B4-BE49-F238E27FC236}">
                <a16:creationId xmlns:a16="http://schemas.microsoft.com/office/drawing/2014/main" id="{6813D487-16A4-821C-6EE1-17D67223A72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8164" y="6896100"/>
            <a:ext cx="2136436" cy="1152000"/>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a:extLst>
              <a:ext uri="{FF2B5EF4-FFF2-40B4-BE49-F238E27FC236}">
                <a16:creationId xmlns:a16="http://schemas.microsoft.com/office/drawing/2014/main" id="{B8F5B062-5DFD-B94A-2080-D98CCFAADD8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2725400" y="2341350"/>
            <a:ext cx="126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ED49427-7007-08B1-BB46-5AE4E02319EE}"/>
              </a:ext>
            </a:extLst>
          </p:cNvPr>
          <p:cNvPicPr>
            <a:picLocks noChangeAspect="1"/>
          </p:cNvPicPr>
          <p:nvPr/>
        </p:nvPicPr>
        <p:blipFill>
          <a:blip r:embed="rId18"/>
          <a:stretch>
            <a:fillRect/>
          </a:stretch>
        </p:blipFill>
        <p:spPr>
          <a:xfrm>
            <a:off x="5991172" y="3272313"/>
            <a:ext cx="3664917" cy="1080000"/>
          </a:xfrm>
          <a:prstGeom prst="rect">
            <a:avLst/>
          </a:prstGeom>
        </p:spPr>
      </p:pic>
      <p:pic>
        <p:nvPicPr>
          <p:cNvPr id="4132" name="Picture 36">
            <a:extLst>
              <a:ext uri="{FF2B5EF4-FFF2-40B4-BE49-F238E27FC236}">
                <a16:creationId xmlns:a16="http://schemas.microsoft.com/office/drawing/2014/main" id="{01389BC5-4E90-C2DD-F8CC-45D3624F797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394372" y="8330700"/>
            <a:ext cx="2769428"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136" name="Picture 40" descr="StartR – King's Geocomputation">
            <a:extLst>
              <a:ext uri="{FF2B5EF4-FFF2-40B4-BE49-F238E27FC236}">
                <a16:creationId xmlns:a16="http://schemas.microsoft.com/office/drawing/2014/main" id="{CA6228AC-668E-6C03-6F76-0B242F0256E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496800" y="3663900"/>
            <a:ext cx="3590526" cy="1260000"/>
          </a:xfrm>
          <a:prstGeom prst="rect">
            <a:avLst/>
          </a:prstGeom>
          <a:noFill/>
          <a:extLst>
            <a:ext uri="{909E8E84-426E-40DD-AFC4-6F175D3DCCD1}">
              <a14:hiddenFill xmlns:a14="http://schemas.microsoft.com/office/drawing/2010/main">
                <a:solidFill>
                  <a:srgbClr val="FFFFFF"/>
                </a:solidFill>
              </a14:hiddenFill>
            </a:ext>
          </a:extLst>
        </p:spPr>
      </p:pic>
      <p:pic>
        <p:nvPicPr>
          <p:cNvPr id="4140" name="Picture 44" descr="Programming Language Icon #94744 - Free Icons Library">
            <a:extLst>
              <a:ext uri="{FF2B5EF4-FFF2-40B4-BE49-F238E27FC236}">
                <a16:creationId xmlns:a16="http://schemas.microsoft.com/office/drawing/2014/main" id="{490A835F-EAD0-0C7D-2EF1-91994AD811D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82600" y="2630100"/>
            <a:ext cx="1980000" cy="1980000"/>
          </a:xfrm>
          <a:prstGeom prst="rect">
            <a:avLst/>
          </a:prstGeom>
          <a:noFill/>
          <a:extLst>
            <a:ext uri="{909E8E84-426E-40DD-AFC4-6F175D3DCCD1}">
              <a14:hiddenFill xmlns:a14="http://schemas.microsoft.com/office/drawing/2010/main">
                <a:solidFill>
                  <a:srgbClr val="FFFFFF"/>
                </a:solidFill>
              </a14:hiddenFill>
            </a:ext>
          </a:extLst>
        </p:spPr>
      </p:pic>
      <p:pic>
        <p:nvPicPr>
          <p:cNvPr id="4144" name="Picture 48" descr="Software Development icon PNG and SVG Free Download">
            <a:extLst>
              <a:ext uri="{FF2B5EF4-FFF2-40B4-BE49-F238E27FC236}">
                <a16:creationId xmlns:a16="http://schemas.microsoft.com/office/drawing/2014/main" id="{31E4983A-00DD-1425-F9B9-E66D390E4FE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117082" y="2630100"/>
            <a:ext cx="2379718" cy="1980000"/>
          </a:xfrm>
          <a:prstGeom prst="rect">
            <a:avLst/>
          </a:prstGeom>
          <a:noFill/>
          <a:extLst>
            <a:ext uri="{909E8E84-426E-40DD-AFC4-6F175D3DCCD1}">
              <a14:hiddenFill xmlns:a14="http://schemas.microsoft.com/office/drawing/2010/main">
                <a:solidFill>
                  <a:srgbClr val="FFFFFF"/>
                </a:solidFill>
              </a14:hiddenFill>
            </a:ext>
          </a:extLst>
        </p:spPr>
      </p:pic>
      <p:pic>
        <p:nvPicPr>
          <p:cNvPr id="4146" name="Picture 50" descr="Evolution of the Toradex CE Libraries">
            <a:extLst>
              <a:ext uri="{FF2B5EF4-FFF2-40B4-BE49-F238E27FC236}">
                <a16:creationId xmlns:a16="http://schemas.microsoft.com/office/drawing/2014/main" id="{319FE7A5-6BDF-38C4-A1E7-DAC1F204083D}"/>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7692"/>
          <a:stretch/>
        </p:blipFill>
        <p:spPr bwMode="auto">
          <a:xfrm>
            <a:off x="3429000" y="6232500"/>
            <a:ext cx="2160000" cy="2340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descr="Git Logo PNG vector in SVG, PDF, AI, CDR format">
            <a:extLst>
              <a:ext uri="{FF2B5EF4-FFF2-40B4-BE49-F238E27FC236}">
                <a16:creationId xmlns:a16="http://schemas.microsoft.com/office/drawing/2014/main" id="{2DB5E636-180A-78B8-4DB8-6BD69E69E6A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3546" t="22165" r="14107" b="19636"/>
          <a:stretch/>
        </p:blipFill>
        <p:spPr bwMode="auto">
          <a:xfrm>
            <a:off x="3474755" y="4538253"/>
            <a:ext cx="2091111" cy="126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and symbol, meaning, history, PNG, brand">
            <a:extLst>
              <a:ext uri="{FF2B5EF4-FFF2-40B4-BE49-F238E27FC236}">
                <a16:creationId xmlns:a16="http://schemas.microsoft.com/office/drawing/2014/main" id="{867C1520-CC9E-25CF-941E-C27079F53752}"/>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5136" r="15962"/>
          <a:stretch/>
        </p:blipFill>
        <p:spPr bwMode="auto">
          <a:xfrm>
            <a:off x="15925321" y="3663900"/>
            <a:ext cx="155031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Jupyter Lab 단축키 및 매직 기능 팁 :: Deep Play">
            <a:extLst>
              <a:ext uri="{FF2B5EF4-FFF2-40B4-BE49-F238E27FC236}">
                <a16:creationId xmlns:a16="http://schemas.microsoft.com/office/drawing/2014/main" id="{6C65A3A6-ED24-6156-1A09-8C521CFAB40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61" r="52092"/>
          <a:stretch/>
        </p:blipFill>
        <p:spPr bwMode="auto">
          <a:xfrm>
            <a:off x="14401800" y="2247900"/>
            <a:ext cx="1490820" cy="144000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10">
            <a:extLst>
              <a:ext uri="{FF2B5EF4-FFF2-40B4-BE49-F238E27FC236}">
                <a16:creationId xmlns:a16="http://schemas.microsoft.com/office/drawing/2014/main" id="{7E828F9F-38C8-E160-A0A5-7420A31AA5BF}"/>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419627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913508" y="656499"/>
            <a:ext cx="14664251" cy="8956847"/>
            <a:chOff x="4427447" y="490847"/>
            <a:chExt cx="13132404" cy="8956847"/>
          </a:xfrm>
        </p:grpSpPr>
        <p:pic>
          <p:nvPicPr>
            <p:cNvPr id="3" name="Object 2"/>
            <p:cNvPicPr>
              <a:picLocks noChangeAspect="1"/>
            </p:cNvPicPr>
            <p:nvPr/>
          </p:nvPicPr>
          <p:blipFill>
            <a:blip r:embed="rId3" cstate="print"/>
            <a:stretch>
              <a:fillRect/>
            </a:stretch>
          </p:blipFill>
          <p:spPr>
            <a:xfrm>
              <a:off x="4427447" y="490847"/>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79EDE52-BE76-22AD-DFF9-ED7EABDCD82D}"/>
              </a:ext>
            </a:extLst>
          </p:cNvPr>
          <p:cNvSpPr txBox="1"/>
          <p:nvPr/>
        </p:nvSpPr>
        <p:spPr>
          <a:xfrm>
            <a:off x="4038600" y="825500"/>
            <a:ext cx="12496800" cy="938719"/>
          </a:xfrm>
          <a:prstGeom prst="rect">
            <a:avLst/>
          </a:prstGeom>
          <a:noFill/>
        </p:spPr>
        <p:txBody>
          <a:bodyPr wrap="square" rtlCol="0">
            <a:spAutoFit/>
          </a:bodyPr>
          <a:lstStyle/>
          <a:p>
            <a:pPr algn="ctr"/>
            <a:r>
              <a:rPr lang="ko-KR" altLang="en-US" sz="5500" dirty="0">
                <a:latin typeface="나눔스퀘어 Bold" pitchFamily="50" charset="-127"/>
                <a:ea typeface="나눔스퀘어 Bold" pitchFamily="50" charset="-127"/>
              </a:rPr>
              <a:t>프로젝트 진행 일정</a:t>
            </a:r>
          </a:p>
        </p:txBody>
      </p:sp>
      <p:sp>
        <p:nvSpPr>
          <p:cNvPr id="8" name="Object 10">
            <a:extLst>
              <a:ext uri="{FF2B5EF4-FFF2-40B4-BE49-F238E27FC236}">
                <a16:creationId xmlns:a16="http://schemas.microsoft.com/office/drawing/2014/main" id="{7E828F9F-38C8-E160-A0A5-7420A31AA5BF}"/>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2139434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EEEEEE"/>
        </a:solidFill>
        <a:effectLst/>
      </p:bgPr>
    </p:bg>
    <p:spTree>
      <p:nvGrpSpPr>
        <p:cNvPr id="1" name=""/>
        <p:cNvGrpSpPr/>
        <p:nvPr/>
      </p:nvGrpSpPr>
      <p:grpSpPr>
        <a:xfrm>
          <a:off x="0" y="0"/>
          <a:ext cx="0" cy="0"/>
          <a:chOff x="0" y="0"/>
          <a:chExt cx="0" cy="0"/>
        </a:xfrm>
      </p:grpSpPr>
      <p:grpSp>
        <p:nvGrpSpPr>
          <p:cNvPr id="121" name="그룹 120"/>
          <p:cNvGrpSpPr/>
          <p:nvPr/>
        </p:nvGrpSpPr>
        <p:grpSpPr>
          <a:xfrm>
            <a:off x="703672" y="656500"/>
            <a:ext cx="16878370" cy="8972715"/>
            <a:chOff x="703672" y="656500"/>
            <a:chExt cx="16878370" cy="8972715"/>
          </a:xfrm>
        </p:grpSpPr>
        <p:grpSp>
          <p:nvGrpSpPr>
            <p:cNvPr id="1001" name="그룹 1001"/>
            <p:cNvGrpSpPr/>
            <p:nvPr/>
          </p:nvGrpSpPr>
          <p:grpSpPr>
            <a:xfrm>
              <a:off x="703672" y="656500"/>
              <a:ext cx="16878370" cy="8972715"/>
              <a:chOff x="703672" y="656500"/>
              <a:chExt cx="16878370" cy="8972715"/>
            </a:xfrm>
          </p:grpSpPr>
          <p:pic>
            <p:nvPicPr>
              <p:cNvPr id="3" name="Object 2"/>
              <p:cNvPicPr>
                <a:picLocks noChangeAspect="1"/>
              </p:cNvPicPr>
              <p:nvPr/>
            </p:nvPicPr>
            <p:blipFill>
              <a:blip r:embed="rId2" cstate="print"/>
              <a:stretch>
                <a:fillRect/>
              </a:stretch>
            </p:blipFill>
            <p:spPr>
              <a:xfrm>
                <a:off x="703672" y="656500"/>
                <a:ext cx="16878370" cy="8972715"/>
              </a:xfrm>
              <a:prstGeom prst="rect">
                <a:avLst/>
              </a:prstGeom>
            </p:spPr>
          </p:pic>
        </p:grpSp>
        <p:grpSp>
          <p:nvGrpSpPr>
            <p:cNvPr id="1002" name="그룹 1002"/>
            <p:cNvGrpSpPr/>
            <p:nvPr/>
          </p:nvGrpSpPr>
          <p:grpSpPr>
            <a:xfrm>
              <a:off x="703672" y="2967944"/>
              <a:ext cx="16878370" cy="6661271"/>
              <a:chOff x="703672" y="2967944"/>
              <a:chExt cx="16878370" cy="6661271"/>
            </a:xfrm>
          </p:grpSpPr>
          <p:pic>
            <p:nvPicPr>
              <p:cNvPr id="6" name="Object 5"/>
              <p:cNvPicPr>
                <a:picLocks noChangeAspect="1"/>
              </p:cNvPicPr>
              <p:nvPr/>
            </p:nvPicPr>
            <p:blipFill>
              <a:blip r:embed="rId3" cstate="print"/>
              <a:stretch>
                <a:fillRect/>
              </a:stretch>
            </p:blipFill>
            <p:spPr>
              <a:xfrm>
                <a:off x="703672" y="2967944"/>
                <a:ext cx="16878370" cy="6661271"/>
              </a:xfrm>
              <a:prstGeom prst="rect">
                <a:avLst/>
              </a:prstGeom>
            </p:spPr>
          </p:pic>
        </p:grpSp>
      </p:grpSp>
      <p:sp>
        <p:nvSpPr>
          <p:cNvPr id="8" name="Object 8"/>
          <p:cNvSpPr txBox="1"/>
          <p:nvPr/>
        </p:nvSpPr>
        <p:spPr>
          <a:xfrm>
            <a:off x="4775627" y="1338471"/>
            <a:ext cx="8734464" cy="1061829"/>
          </a:xfrm>
          <a:prstGeom prst="rect">
            <a:avLst/>
          </a:prstGeom>
          <a:noFill/>
        </p:spPr>
        <p:txBody>
          <a:bodyPr wrap="square" rtlCol="0" anchor="ctr">
            <a:spAutoFit/>
          </a:bodyPr>
          <a:lstStyle/>
          <a:p>
            <a:pPr algn="ctr"/>
            <a:r>
              <a:rPr lang="en-US" sz="6300" dirty="0">
                <a:solidFill>
                  <a:srgbClr val="000000"/>
                </a:solidFill>
                <a:latin typeface="Gmarket Sans Bold" pitchFamily="34" charset="0"/>
                <a:cs typeface="Gmarket Sans Bold" pitchFamily="34" charset="0"/>
              </a:rPr>
              <a:t>CONTENTS</a:t>
            </a:r>
            <a:endParaRPr lang="en-US" dirty="0"/>
          </a:p>
        </p:txBody>
      </p:sp>
      <p:grpSp>
        <p:nvGrpSpPr>
          <p:cNvPr id="1003" name="그룹 1003"/>
          <p:cNvGrpSpPr/>
          <p:nvPr/>
        </p:nvGrpSpPr>
        <p:grpSpPr>
          <a:xfrm>
            <a:off x="2133600" y="3530891"/>
            <a:ext cx="5545597" cy="926809"/>
            <a:chOff x="1388603" y="3683290"/>
            <a:chExt cx="7591502" cy="1521061"/>
          </a:xfrm>
        </p:grpSpPr>
        <p:grpSp>
          <p:nvGrpSpPr>
            <p:cNvPr id="1004" name="그룹 1004"/>
            <p:cNvGrpSpPr/>
            <p:nvPr/>
          </p:nvGrpSpPr>
          <p:grpSpPr>
            <a:xfrm>
              <a:off x="1918143" y="3695238"/>
              <a:ext cx="2000000" cy="1476190"/>
              <a:chOff x="1918143" y="3695238"/>
              <a:chExt cx="2000000" cy="1476190"/>
            </a:xfrm>
          </p:grpSpPr>
          <p:pic>
            <p:nvPicPr>
              <p:cNvPr id="12"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005" name="그룹 1005"/>
            <p:cNvGrpSpPr/>
            <p:nvPr/>
          </p:nvGrpSpPr>
          <p:grpSpPr>
            <a:xfrm>
              <a:off x="1895086" y="3683290"/>
              <a:ext cx="7085019" cy="1521061"/>
              <a:chOff x="1895086" y="3683290"/>
              <a:chExt cx="7085019" cy="1521061"/>
            </a:xfrm>
          </p:grpSpPr>
          <p:pic>
            <p:nvPicPr>
              <p:cNvPr id="15" name="Object 14"/>
              <p:cNvPicPr>
                <a:picLocks noChangeAspect="1"/>
              </p:cNvPicPr>
              <p:nvPr/>
            </p:nvPicPr>
            <p:blipFill>
              <a:blip r:embed="rId5" cstate="print"/>
              <a:stretch>
                <a:fillRect/>
              </a:stretch>
            </p:blipFill>
            <p:spPr>
              <a:xfrm>
                <a:off x="1895086" y="3683290"/>
                <a:ext cx="7085019" cy="1521061"/>
              </a:xfrm>
              <a:prstGeom prst="rect">
                <a:avLst/>
              </a:prstGeom>
            </p:spPr>
          </p:pic>
        </p:grpSp>
        <p:grpSp>
          <p:nvGrpSpPr>
            <p:cNvPr id="1007" name="그룹 1007"/>
            <p:cNvGrpSpPr/>
            <p:nvPr/>
          </p:nvGrpSpPr>
          <p:grpSpPr>
            <a:xfrm>
              <a:off x="3192248" y="4428993"/>
              <a:ext cx="1469269" cy="29298"/>
              <a:chOff x="3192248" y="4428993"/>
              <a:chExt cx="1469269" cy="29298"/>
            </a:xfrm>
          </p:grpSpPr>
          <p:pic>
            <p:nvPicPr>
              <p:cNvPr id="21"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23" name="Object 23"/>
            <p:cNvSpPr txBox="1"/>
            <p:nvPr/>
          </p:nvSpPr>
          <p:spPr>
            <a:xfrm>
              <a:off x="1388603" y="3960793"/>
              <a:ext cx="3038894" cy="909211"/>
            </a:xfrm>
            <a:prstGeom prst="rect">
              <a:avLst/>
            </a:prstGeom>
            <a:noFill/>
          </p:spPr>
          <p:txBody>
            <a:bodyPr wrap="square" rtlCol="0" anchor="ctr">
              <a:spAutoFit/>
            </a:bodyPr>
            <a:lstStyle/>
            <a:p>
              <a:pPr algn="ctr"/>
              <a:r>
                <a:rPr lang="en-US" sz="3000" kern="0" spc="100" dirty="0">
                  <a:solidFill>
                    <a:srgbClr val="000000"/>
                  </a:solidFill>
                  <a:latin typeface="나눔스퀘어_ac Bold" pitchFamily="50" charset="-127"/>
                  <a:ea typeface="나눔스퀘어_ac Bold" pitchFamily="50" charset="-127"/>
                  <a:cs typeface="NEXON Lv1 Gothic OTF Bold" pitchFamily="34" charset="0"/>
                </a:rPr>
                <a:t>01</a:t>
              </a:r>
              <a:endParaRPr lang="en-US" sz="3000" dirty="0">
                <a:latin typeface="나눔스퀘어_ac Bold" pitchFamily="50" charset="-127"/>
                <a:ea typeface="나눔스퀘어_ac Bold" pitchFamily="50" charset="-127"/>
              </a:endParaRPr>
            </a:p>
          </p:txBody>
        </p:sp>
        <p:sp>
          <p:nvSpPr>
            <p:cNvPr id="24" name="Object 24"/>
            <p:cNvSpPr txBox="1"/>
            <p:nvPr/>
          </p:nvSpPr>
          <p:spPr>
            <a:xfrm>
              <a:off x="3810000" y="3953771"/>
              <a:ext cx="5078566" cy="909211"/>
            </a:xfrm>
            <a:prstGeom prst="rect">
              <a:avLst/>
            </a:prstGeom>
            <a:noFill/>
          </p:spPr>
          <p:txBody>
            <a:bodyPr wrap="square" rtlCol="0" anchor="ctr">
              <a:spAutoFit/>
            </a:bodyPr>
            <a:lstStyle/>
            <a:p>
              <a:pPr algn="ctr"/>
              <a:r>
                <a:rPr lang="ko-KR" altLang="en-US" sz="3000" dirty="0">
                  <a:latin typeface="나눔스퀘어_ac Bold" pitchFamily="50" charset="-127"/>
                  <a:ea typeface="나눔스퀘어_ac Bold" pitchFamily="50" charset="-127"/>
                </a:rPr>
                <a:t>프로젝트 개요</a:t>
              </a:r>
              <a:endParaRPr lang="en-US" sz="3000" dirty="0">
                <a:latin typeface="나눔스퀘어_ac Bold" pitchFamily="50" charset="-127"/>
                <a:ea typeface="나눔스퀘어_ac Bold" pitchFamily="50" charset="-127"/>
              </a:endParaRPr>
            </a:p>
          </p:txBody>
        </p:sp>
      </p:grpSp>
      <p:grpSp>
        <p:nvGrpSpPr>
          <p:cNvPr id="96" name="그룹 1003"/>
          <p:cNvGrpSpPr/>
          <p:nvPr/>
        </p:nvGrpSpPr>
        <p:grpSpPr>
          <a:xfrm>
            <a:off x="2133600" y="6680491"/>
            <a:ext cx="5545597" cy="926809"/>
            <a:chOff x="1388603" y="3662926"/>
            <a:chExt cx="7591502" cy="1521061"/>
          </a:xfrm>
        </p:grpSpPr>
        <p:grpSp>
          <p:nvGrpSpPr>
            <p:cNvPr id="98" name="그룹 1004"/>
            <p:cNvGrpSpPr/>
            <p:nvPr/>
          </p:nvGrpSpPr>
          <p:grpSpPr>
            <a:xfrm>
              <a:off x="1918143" y="3695238"/>
              <a:ext cx="2000000" cy="1476190"/>
              <a:chOff x="1918143" y="3695238"/>
              <a:chExt cx="2000000" cy="1476190"/>
            </a:xfrm>
          </p:grpSpPr>
          <p:pic>
            <p:nvPicPr>
              <p:cNvPr id="111"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99" name="그룹 1005"/>
            <p:cNvGrpSpPr/>
            <p:nvPr/>
          </p:nvGrpSpPr>
          <p:grpSpPr>
            <a:xfrm>
              <a:off x="1895086" y="3662926"/>
              <a:ext cx="7085019" cy="1521061"/>
              <a:chOff x="1895086" y="3662926"/>
              <a:chExt cx="7085019" cy="1521061"/>
            </a:xfrm>
          </p:grpSpPr>
          <p:pic>
            <p:nvPicPr>
              <p:cNvPr id="107"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01" name="그룹 1007"/>
            <p:cNvGrpSpPr/>
            <p:nvPr/>
          </p:nvGrpSpPr>
          <p:grpSpPr>
            <a:xfrm>
              <a:off x="3912234" y="3709007"/>
              <a:ext cx="29298" cy="1469269"/>
              <a:chOff x="3912234" y="3709007"/>
              <a:chExt cx="29298" cy="1469269"/>
            </a:xfrm>
          </p:grpSpPr>
          <p:pic>
            <p:nvPicPr>
              <p:cNvPr id="105"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02"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나눔스퀘어_ac Bold" pitchFamily="50" charset="-127"/>
                  <a:ea typeface="나눔스퀘어_ac Bold" pitchFamily="50" charset="-127"/>
                  <a:cs typeface="NEXON Lv1 Gothic OTF Bold" pitchFamily="34" charset="0"/>
                </a:rPr>
                <a:t>03</a:t>
              </a:r>
              <a:endParaRPr lang="en-US" sz="3000" dirty="0">
                <a:latin typeface="나눔스퀘어_ac Bold" pitchFamily="50" charset="-127"/>
                <a:ea typeface="나눔스퀘어_ac Bold" pitchFamily="50" charset="-127"/>
              </a:endParaRPr>
            </a:p>
          </p:txBody>
        </p:sp>
        <p:sp>
          <p:nvSpPr>
            <p:cNvPr id="104" name="Object 24"/>
            <p:cNvSpPr txBox="1"/>
            <p:nvPr/>
          </p:nvSpPr>
          <p:spPr>
            <a:xfrm>
              <a:off x="3810000" y="4016779"/>
              <a:ext cx="5078566" cy="909211"/>
            </a:xfrm>
            <a:prstGeom prst="rect">
              <a:avLst/>
            </a:prstGeom>
            <a:noFill/>
          </p:spPr>
          <p:txBody>
            <a:bodyPr wrap="square" rtlCol="0" anchor="ctr">
              <a:spAutoFit/>
            </a:bodyPr>
            <a:lstStyle/>
            <a:p>
              <a:pPr algn="ctr"/>
              <a:r>
                <a:rPr lang="ko-KR" altLang="en-US" sz="3000" dirty="0">
                  <a:latin typeface="나눔스퀘어_ac Bold" pitchFamily="50" charset="-127"/>
                  <a:ea typeface="나눔스퀘어_ac Bold" pitchFamily="50" charset="-127"/>
                </a:rPr>
                <a:t>데이터 베이스</a:t>
              </a:r>
              <a:endParaRPr lang="en-US" sz="3000" dirty="0">
                <a:latin typeface="나눔스퀘어_ac Bold" pitchFamily="50" charset="-127"/>
                <a:ea typeface="나눔스퀘어_ac Bold" pitchFamily="50" charset="-127"/>
              </a:endParaRPr>
            </a:p>
          </p:txBody>
        </p:sp>
      </p:grpSp>
      <p:grpSp>
        <p:nvGrpSpPr>
          <p:cNvPr id="112" name="그룹 1003"/>
          <p:cNvGrpSpPr/>
          <p:nvPr/>
        </p:nvGrpSpPr>
        <p:grpSpPr>
          <a:xfrm>
            <a:off x="2133600" y="8255291"/>
            <a:ext cx="5545597" cy="926809"/>
            <a:chOff x="1388603" y="3662926"/>
            <a:chExt cx="7591502" cy="1521061"/>
          </a:xfrm>
        </p:grpSpPr>
        <p:grpSp>
          <p:nvGrpSpPr>
            <p:cNvPr id="113" name="그룹 1004"/>
            <p:cNvGrpSpPr/>
            <p:nvPr/>
          </p:nvGrpSpPr>
          <p:grpSpPr>
            <a:xfrm>
              <a:off x="1918143" y="3695238"/>
              <a:ext cx="2000000" cy="1476190"/>
              <a:chOff x="1918143" y="3695238"/>
              <a:chExt cx="2000000" cy="1476190"/>
            </a:xfrm>
          </p:grpSpPr>
          <p:pic>
            <p:nvPicPr>
              <p:cNvPr id="120"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14" name="그룹 1005"/>
            <p:cNvGrpSpPr/>
            <p:nvPr/>
          </p:nvGrpSpPr>
          <p:grpSpPr>
            <a:xfrm>
              <a:off x="1895086" y="3662926"/>
              <a:ext cx="7085019" cy="1521061"/>
              <a:chOff x="1895086" y="3662926"/>
              <a:chExt cx="7085019" cy="1521061"/>
            </a:xfrm>
          </p:grpSpPr>
          <p:pic>
            <p:nvPicPr>
              <p:cNvPr id="119"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15" name="그룹 1007"/>
            <p:cNvGrpSpPr/>
            <p:nvPr/>
          </p:nvGrpSpPr>
          <p:grpSpPr>
            <a:xfrm>
              <a:off x="3912234" y="3709007"/>
              <a:ext cx="29298" cy="1469269"/>
              <a:chOff x="3912234" y="3709007"/>
              <a:chExt cx="29298" cy="1469269"/>
            </a:xfrm>
          </p:grpSpPr>
          <p:pic>
            <p:nvPicPr>
              <p:cNvPr id="118"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16"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나눔스퀘어_ac Bold" pitchFamily="50" charset="-127"/>
                  <a:ea typeface="나눔스퀘어_ac Bold" pitchFamily="50" charset="-127"/>
                  <a:cs typeface="NEXON Lv1 Gothic OTF Bold" pitchFamily="34" charset="0"/>
                </a:rPr>
                <a:t>04</a:t>
              </a:r>
              <a:endParaRPr lang="en-US" sz="3000" dirty="0">
                <a:latin typeface="나눔스퀘어_ac Bold" pitchFamily="50" charset="-127"/>
                <a:ea typeface="나눔스퀘어_ac Bold" pitchFamily="50" charset="-127"/>
              </a:endParaRPr>
            </a:p>
          </p:txBody>
        </p:sp>
        <p:sp>
          <p:nvSpPr>
            <p:cNvPr id="117" name="Object 24"/>
            <p:cNvSpPr txBox="1"/>
            <p:nvPr/>
          </p:nvSpPr>
          <p:spPr>
            <a:xfrm>
              <a:off x="3810000" y="4024660"/>
              <a:ext cx="5078566" cy="909211"/>
            </a:xfrm>
            <a:prstGeom prst="rect">
              <a:avLst/>
            </a:prstGeom>
            <a:noFill/>
          </p:spPr>
          <p:txBody>
            <a:bodyPr wrap="square" rtlCol="0" anchor="ctr">
              <a:spAutoFit/>
            </a:bodyPr>
            <a:lstStyle/>
            <a:p>
              <a:pPr algn="ctr"/>
              <a:r>
                <a:rPr lang="ko-KR" altLang="en-US" sz="3000" dirty="0">
                  <a:latin typeface="나눔스퀘어_ac Bold" pitchFamily="50" charset="-127"/>
                  <a:ea typeface="나눔스퀘어_ac Bold" pitchFamily="50" charset="-127"/>
                </a:rPr>
                <a:t>생장 예측 모델</a:t>
              </a:r>
              <a:endParaRPr lang="en-US" sz="3000" dirty="0">
                <a:latin typeface="나눔스퀘어_ac Bold" pitchFamily="50" charset="-127"/>
                <a:ea typeface="나눔스퀘어_ac Bold" pitchFamily="50" charset="-127"/>
              </a:endParaRPr>
            </a:p>
          </p:txBody>
        </p:sp>
      </p:grpSp>
      <p:grpSp>
        <p:nvGrpSpPr>
          <p:cNvPr id="122" name="그룹 1003"/>
          <p:cNvGrpSpPr/>
          <p:nvPr/>
        </p:nvGrpSpPr>
        <p:grpSpPr>
          <a:xfrm>
            <a:off x="10227803" y="3530891"/>
            <a:ext cx="5545597" cy="926809"/>
            <a:chOff x="1388603" y="3683290"/>
            <a:chExt cx="7591502" cy="1521061"/>
          </a:xfrm>
        </p:grpSpPr>
        <p:grpSp>
          <p:nvGrpSpPr>
            <p:cNvPr id="123" name="그룹 1004"/>
            <p:cNvGrpSpPr/>
            <p:nvPr/>
          </p:nvGrpSpPr>
          <p:grpSpPr>
            <a:xfrm>
              <a:off x="1918143" y="3695238"/>
              <a:ext cx="2000000" cy="1476190"/>
              <a:chOff x="1918143" y="3695238"/>
              <a:chExt cx="2000000" cy="1476190"/>
            </a:xfrm>
          </p:grpSpPr>
          <p:pic>
            <p:nvPicPr>
              <p:cNvPr id="130"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24" name="그룹 1005"/>
            <p:cNvGrpSpPr/>
            <p:nvPr/>
          </p:nvGrpSpPr>
          <p:grpSpPr>
            <a:xfrm>
              <a:off x="1895086" y="3683290"/>
              <a:ext cx="7085019" cy="1521061"/>
              <a:chOff x="1895086" y="3683290"/>
              <a:chExt cx="7085019" cy="1521061"/>
            </a:xfrm>
          </p:grpSpPr>
          <p:pic>
            <p:nvPicPr>
              <p:cNvPr id="129" name="Object 14"/>
              <p:cNvPicPr>
                <a:picLocks noChangeAspect="1"/>
              </p:cNvPicPr>
              <p:nvPr/>
            </p:nvPicPr>
            <p:blipFill>
              <a:blip r:embed="rId5" cstate="print"/>
              <a:stretch>
                <a:fillRect/>
              </a:stretch>
            </p:blipFill>
            <p:spPr>
              <a:xfrm>
                <a:off x="1895086" y="3683290"/>
                <a:ext cx="7085019" cy="1521061"/>
              </a:xfrm>
              <a:prstGeom prst="rect">
                <a:avLst/>
              </a:prstGeom>
            </p:spPr>
          </p:pic>
        </p:grpSp>
        <p:grpSp>
          <p:nvGrpSpPr>
            <p:cNvPr id="125" name="그룹 1007"/>
            <p:cNvGrpSpPr/>
            <p:nvPr/>
          </p:nvGrpSpPr>
          <p:grpSpPr>
            <a:xfrm>
              <a:off x="3912234" y="3709007"/>
              <a:ext cx="29298" cy="1469269"/>
              <a:chOff x="3912234" y="3709007"/>
              <a:chExt cx="29298" cy="1469269"/>
            </a:xfrm>
          </p:grpSpPr>
          <p:pic>
            <p:nvPicPr>
              <p:cNvPr id="128"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26" name="Object 23"/>
            <p:cNvSpPr txBox="1"/>
            <p:nvPr/>
          </p:nvSpPr>
          <p:spPr>
            <a:xfrm>
              <a:off x="1388603" y="3960793"/>
              <a:ext cx="3038894" cy="909211"/>
            </a:xfrm>
            <a:prstGeom prst="rect">
              <a:avLst/>
            </a:prstGeom>
            <a:noFill/>
          </p:spPr>
          <p:txBody>
            <a:bodyPr wrap="square" rtlCol="0" anchor="ctr">
              <a:spAutoFit/>
            </a:bodyPr>
            <a:lstStyle/>
            <a:p>
              <a:pPr algn="ctr"/>
              <a:r>
                <a:rPr lang="en-US" sz="3000" kern="0" spc="100" dirty="0">
                  <a:solidFill>
                    <a:srgbClr val="000000"/>
                  </a:solidFill>
                  <a:latin typeface="나눔스퀘어_ac Bold" pitchFamily="50" charset="-127"/>
                  <a:ea typeface="나눔스퀘어_ac Bold" pitchFamily="50" charset="-127"/>
                  <a:cs typeface="NEXON Lv1 Gothic OTF Bold" pitchFamily="34" charset="0"/>
                </a:rPr>
                <a:t>05</a:t>
              </a:r>
              <a:endParaRPr lang="en-US" sz="3000" dirty="0">
                <a:latin typeface="나눔스퀘어_ac Bold" pitchFamily="50" charset="-127"/>
                <a:ea typeface="나눔스퀘어_ac Bold" pitchFamily="50" charset="-127"/>
              </a:endParaRPr>
            </a:p>
          </p:txBody>
        </p:sp>
        <p:sp>
          <p:nvSpPr>
            <p:cNvPr id="127" name="Object 24"/>
            <p:cNvSpPr txBox="1"/>
            <p:nvPr/>
          </p:nvSpPr>
          <p:spPr>
            <a:xfrm>
              <a:off x="3810000" y="3953771"/>
              <a:ext cx="5078566" cy="909211"/>
            </a:xfrm>
            <a:prstGeom prst="rect">
              <a:avLst/>
            </a:prstGeom>
            <a:noFill/>
          </p:spPr>
          <p:txBody>
            <a:bodyPr wrap="square" rtlCol="0" anchor="ctr">
              <a:spAutoFit/>
            </a:bodyPr>
            <a:lstStyle/>
            <a:p>
              <a:pPr algn="ctr"/>
              <a:r>
                <a:rPr lang="ko-KR" altLang="en-US" sz="3000" dirty="0">
                  <a:latin typeface="나눔스퀘어_ac Bold" pitchFamily="50" charset="-127"/>
                  <a:ea typeface="나눔스퀘어_ac Bold" pitchFamily="50" charset="-127"/>
                </a:rPr>
                <a:t>질병 진단 모델</a:t>
              </a:r>
              <a:endParaRPr lang="en-US" sz="3000" dirty="0">
                <a:latin typeface="나눔스퀘어_ac Bold" pitchFamily="50" charset="-127"/>
                <a:ea typeface="나눔스퀘어_ac Bold" pitchFamily="50" charset="-127"/>
              </a:endParaRPr>
            </a:p>
          </p:txBody>
        </p:sp>
      </p:grpSp>
      <p:grpSp>
        <p:nvGrpSpPr>
          <p:cNvPr id="131" name="그룹 1003"/>
          <p:cNvGrpSpPr/>
          <p:nvPr/>
        </p:nvGrpSpPr>
        <p:grpSpPr>
          <a:xfrm>
            <a:off x="10227803" y="5105691"/>
            <a:ext cx="5545597" cy="926809"/>
            <a:chOff x="1388603" y="3662926"/>
            <a:chExt cx="7591502" cy="1521061"/>
          </a:xfrm>
        </p:grpSpPr>
        <p:grpSp>
          <p:nvGrpSpPr>
            <p:cNvPr id="132" name="그룹 1004"/>
            <p:cNvGrpSpPr/>
            <p:nvPr/>
          </p:nvGrpSpPr>
          <p:grpSpPr>
            <a:xfrm>
              <a:off x="1918143" y="3695238"/>
              <a:ext cx="2000000" cy="1476190"/>
              <a:chOff x="1918143" y="3695238"/>
              <a:chExt cx="2000000" cy="1476190"/>
            </a:xfrm>
          </p:grpSpPr>
          <p:pic>
            <p:nvPicPr>
              <p:cNvPr id="139"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33" name="그룹 1005"/>
            <p:cNvGrpSpPr/>
            <p:nvPr/>
          </p:nvGrpSpPr>
          <p:grpSpPr>
            <a:xfrm>
              <a:off x="1895086" y="3662926"/>
              <a:ext cx="7085019" cy="1521061"/>
              <a:chOff x="1895086" y="3662926"/>
              <a:chExt cx="7085019" cy="1521061"/>
            </a:xfrm>
          </p:grpSpPr>
          <p:pic>
            <p:nvPicPr>
              <p:cNvPr id="138"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34" name="그룹 1007"/>
            <p:cNvGrpSpPr/>
            <p:nvPr/>
          </p:nvGrpSpPr>
          <p:grpSpPr>
            <a:xfrm>
              <a:off x="3912234" y="3709007"/>
              <a:ext cx="29298" cy="1469269"/>
              <a:chOff x="3912234" y="3709007"/>
              <a:chExt cx="29298" cy="1469269"/>
            </a:xfrm>
          </p:grpSpPr>
          <p:pic>
            <p:nvPicPr>
              <p:cNvPr id="137"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35"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나눔스퀘어_ac Bold" pitchFamily="50" charset="-127"/>
                  <a:ea typeface="나눔스퀘어_ac Bold" pitchFamily="50" charset="-127"/>
                  <a:cs typeface="NEXON Lv1 Gothic OTF Bold" pitchFamily="34" charset="0"/>
                </a:rPr>
                <a:t>06</a:t>
              </a:r>
              <a:endParaRPr lang="en-US" sz="3000" dirty="0">
                <a:latin typeface="나눔스퀘어_ac Bold" pitchFamily="50" charset="-127"/>
                <a:ea typeface="나눔스퀘어_ac Bold" pitchFamily="50" charset="-127"/>
              </a:endParaRPr>
            </a:p>
          </p:txBody>
        </p:sp>
        <p:sp>
          <p:nvSpPr>
            <p:cNvPr id="136" name="Object 24"/>
            <p:cNvSpPr txBox="1"/>
            <p:nvPr/>
          </p:nvSpPr>
          <p:spPr>
            <a:xfrm>
              <a:off x="3810000" y="3975093"/>
              <a:ext cx="5078566" cy="909211"/>
            </a:xfrm>
            <a:prstGeom prst="rect">
              <a:avLst/>
            </a:prstGeom>
            <a:noFill/>
          </p:spPr>
          <p:txBody>
            <a:bodyPr wrap="square" rtlCol="0" anchor="ctr">
              <a:spAutoFit/>
            </a:bodyPr>
            <a:lstStyle/>
            <a:p>
              <a:pPr algn="ctr"/>
              <a:r>
                <a:rPr lang="ko-KR" altLang="en-US" sz="3000" dirty="0">
                  <a:latin typeface="나눔스퀘어_ac Bold" pitchFamily="50" charset="-127"/>
                  <a:ea typeface="나눔스퀘어_ac Bold" pitchFamily="50" charset="-127"/>
                </a:rPr>
                <a:t>생육단계 판단 모델</a:t>
              </a:r>
              <a:endParaRPr lang="en-US" sz="3000" dirty="0">
                <a:latin typeface="나눔스퀘어_ac Bold" pitchFamily="50" charset="-127"/>
                <a:ea typeface="나눔스퀘어_ac Bold" pitchFamily="50" charset="-127"/>
              </a:endParaRPr>
            </a:p>
          </p:txBody>
        </p:sp>
      </p:grpSp>
      <p:grpSp>
        <p:nvGrpSpPr>
          <p:cNvPr id="140" name="그룹 1003"/>
          <p:cNvGrpSpPr/>
          <p:nvPr/>
        </p:nvGrpSpPr>
        <p:grpSpPr>
          <a:xfrm>
            <a:off x="10227803" y="6680491"/>
            <a:ext cx="5545597" cy="926809"/>
            <a:chOff x="1388603" y="3662926"/>
            <a:chExt cx="7591502" cy="1521061"/>
          </a:xfrm>
        </p:grpSpPr>
        <p:grpSp>
          <p:nvGrpSpPr>
            <p:cNvPr id="141" name="그룹 1004"/>
            <p:cNvGrpSpPr/>
            <p:nvPr/>
          </p:nvGrpSpPr>
          <p:grpSpPr>
            <a:xfrm>
              <a:off x="1918143" y="3695238"/>
              <a:ext cx="2000000" cy="1476190"/>
              <a:chOff x="1918143" y="3695238"/>
              <a:chExt cx="2000000" cy="1476190"/>
            </a:xfrm>
          </p:grpSpPr>
          <p:pic>
            <p:nvPicPr>
              <p:cNvPr id="148"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42" name="그룹 1005"/>
            <p:cNvGrpSpPr/>
            <p:nvPr/>
          </p:nvGrpSpPr>
          <p:grpSpPr>
            <a:xfrm>
              <a:off x="1895086" y="3662926"/>
              <a:ext cx="7085019" cy="1521061"/>
              <a:chOff x="1895086" y="3662926"/>
              <a:chExt cx="7085019" cy="1521061"/>
            </a:xfrm>
          </p:grpSpPr>
          <p:pic>
            <p:nvPicPr>
              <p:cNvPr id="147"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43" name="그룹 1007"/>
            <p:cNvGrpSpPr/>
            <p:nvPr/>
          </p:nvGrpSpPr>
          <p:grpSpPr>
            <a:xfrm>
              <a:off x="3912234" y="3709007"/>
              <a:ext cx="29298" cy="1469269"/>
              <a:chOff x="3912234" y="3709007"/>
              <a:chExt cx="29298" cy="1469269"/>
            </a:xfrm>
          </p:grpSpPr>
          <p:pic>
            <p:nvPicPr>
              <p:cNvPr id="146"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44"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나눔스퀘어_ac Bold" pitchFamily="50" charset="-127"/>
                  <a:ea typeface="나눔스퀘어_ac Bold" pitchFamily="50" charset="-127"/>
                  <a:cs typeface="NEXON Lv1 Gothic OTF Bold" pitchFamily="34" charset="0"/>
                </a:rPr>
                <a:t>07</a:t>
              </a:r>
              <a:endParaRPr lang="en-US" sz="3000" dirty="0">
                <a:latin typeface="나눔스퀘어_ac Bold" pitchFamily="50" charset="-127"/>
                <a:ea typeface="나눔스퀘어_ac Bold" pitchFamily="50" charset="-127"/>
              </a:endParaRPr>
            </a:p>
          </p:txBody>
        </p:sp>
        <p:sp>
          <p:nvSpPr>
            <p:cNvPr id="145" name="Object 24"/>
            <p:cNvSpPr txBox="1"/>
            <p:nvPr/>
          </p:nvSpPr>
          <p:spPr>
            <a:xfrm>
              <a:off x="3810000" y="4016779"/>
              <a:ext cx="5078566" cy="909211"/>
            </a:xfrm>
            <a:prstGeom prst="rect">
              <a:avLst/>
            </a:prstGeom>
            <a:noFill/>
          </p:spPr>
          <p:txBody>
            <a:bodyPr wrap="square" rtlCol="0" anchor="ctr">
              <a:spAutoFit/>
            </a:bodyPr>
            <a:lstStyle/>
            <a:p>
              <a:pPr algn="ctr"/>
              <a:r>
                <a:rPr lang="en-US" sz="3000" dirty="0">
                  <a:latin typeface="나눔스퀘어_ac Bold" pitchFamily="50" charset="-127"/>
                  <a:ea typeface="나눔스퀘어_ac Bold" pitchFamily="50" charset="-127"/>
                </a:rPr>
                <a:t>Web</a:t>
              </a:r>
            </a:p>
          </p:txBody>
        </p:sp>
      </p:grpSp>
      <p:grpSp>
        <p:nvGrpSpPr>
          <p:cNvPr id="149" name="그룹 1003"/>
          <p:cNvGrpSpPr/>
          <p:nvPr/>
        </p:nvGrpSpPr>
        <p:grpSpPr>
          <a:xfrm>
            <a:off x="10227803" y="8255291"/>
            <a:ext cx="5545597" cy="926809"/>
            <a:chOff x="1388603" y="3662926"/>
            <a:chExt cx="7591502" cy="1521061"/>
          </a:xfrm>
        </p:grpSpPr>
        <p:grpSp>
          <p:nvGrpSpPr>
            <p:cNvPr id="150" name="그룹 1004"/>
            <p:cNvGrpSpPr/>
            <p:nvPr/>
          </p:nvGrpSpPr>
          <p:grpSpPr>
            <a:xfrm>
              <a:off x="1918143" y="3695238"/>
              <a:ext cx="2000000" cy="1476190"/>
              <a:chOff x="1918143" y="3695238"/>
              <a:chExt cx="2000000" cy="1476190"/>
            </a:xfrm>
          </p:grpSpPr>
          <p:pic>
            <p:nvPicPr>
              <p:cNvPr id="157" name="Object 11"/>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151" name="그룹 1005"/>
            <p:cNvGrpSpPr/>
            <p:nvPr/>
          </p:nvGrpSpPr>
          <p:grpSpPr>
            <a:xfrm>
              <a:off x="1895086" y="3662926"/>
              <a:ext cx="7085019" cy="1521061"/>
              <a:chOff x="1895086" y="3662926"/>
              <a:chExt cx="7085019" cy="1521061"/>
            </a:xfrm>
          </p:grpSpPr>
          <p:pic>
            <p:nvPicPr>
              <p:cNvPr id="156" name="Object 14"/>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152" name="그룹 1007"/>
            <p:cNvGrpSpPr/>
            <p:nvPr/>
          </p:nvGrpSpPr>
          <p:grpSpPr>
            <a:xfrm>
              <a:off x="3912234" y="3709007"/>
              <a:ext cx="29298" cy="1469269"/>
              <a:chOff x="3912234" y="3709007"/>
              <a:chExt cx="29298" cy="1469269"/>
            </a:xfrm>
          </p:grpSpPr>
          <p:pic>
            <p:nvPicPr>
              <p:cNvPr id="155" name="Object 20"/>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153" name="Object 23"/>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나눔스퀘어_ac Bold" pitchFamily="50" charset="-127"/>
                  <a:ea typeface="나눔스퀘어_ac Bold" pitchFamily="50" charset="-127"/>
                  <a:cs typeface="NEXON Lv1 Gothic OTF Bold" pitchFamily="34" charset="0"/>
                </a:rPr>
                <a:t>08</a:t>
              </a:r>
              <a:endParaRPr lang="en-US" sz="3000" dirty="0">
                <a:latin typeface="나눔스퀘어_ac Bold" pitchFamily="50" charset="-127"/>
                <a:ea typeface="나눔스퀘어_ac Bold" pitchFamily="50" charset="-127"/>
              </a:endParaRPr>
            </a:p>
          </p:txBody>
        </p:sp>
        <p:sp>
          <p:nvSpPr>
            <p:cNvPr id="154" name="Object 24"/>
            <p:cNvSpPr txBox="1"/>
            <p:nvPr/>
          </p:nvSpPr>
          <p:spPr>
            <a:xfrm>
              <a:off x="3810000" y="4058465"/>
              <a:ext cx="5078566" cy="909211"/>
            </a:xfrm>
            <a:prstGeom prst="rect">
              <a:avLst/>
            </a:prstGeom>
            <a:noFill/>
          </p:spPr>
          <p:txBody>
            <a:bodyPr wrap="square" rtlCol="0" anchor="ctr">
              <a:spAutoFit/>
            </a:bodyPr>
            <a:lstStyle/>
            <a:p>
              <a:pPr algn="ctr"/>
              <a:r>
                <a:rPr lang="ko-KR" altLang="en-US" sz="3000" dirty="0">
                  <a:latin typeface="나눔스퀘어_ac Bold" pitchFamily="50" charset="-127"/>
                  <a:ea typeface="나눔스퀘어_ac Bold" pitchFamily="50" charset="-127"/>
                </a:rPr>
                <a:t>자체 평가 의견</a:t>
              </a:r>
              <a:endParaRPr lang="en-US" sz="3000" dirty="0">
                <a:latin typeface="나눔스퀘어_ac Bold" pitchFamily="50" charset="-127"/>
                <a:ea typeface="나눔스퀘어_ac Bold" pitchFamily="50" charset="-127"/>
              </a:endParaRPr>
            </a:p>
          </p:txBody>
        </p:sp>
      </p:grpSp>
      <p:grpSp>
        <p:nvGrpSpPr>
          <p:cNvPr id="2" name="그룹 1003">
            <a:extLst>
              <a:ext uri="{FF2B5EF4-FFF2-40B4-BE49-F238E27FC236}">
                <a16:creationId xmlns:a16="http://schemas.microsoft.com/office/drawing/2014/main" id="{DF368BE4-39BF-4344-7130-EF18B5AD3AE8}"/>
              </a:ext>
            </a:extLst>
          </p:cNvPr>
          <p:cNvGrpSpPr/>
          <p:nvPr/>
        </p:nvGrpSpPr>
        <p:grpSpPr>
          <a:xfrm>
            <a:off x="2133600" y="5105691"/>
            <a:ext cx="5545597" cy="926809"/>
            <a:chOff x="1388603" y="3662926"/>
            <a:chExt cx="7591502" cy="1521061"/>
          </a:xfrm>
        </p:grpSpPr>
        <p:grpSp>
          <p:nvGrpSpPr>
            <p:cNvPr id="4" name="그룹 1004">
              <a:extLst>
                <a:ext uri="{FF2B5EF4-FFF2-40B4-BE49-F238E27FC236}">
                  <a16:creationId xmlns:a16="http://schemas.microsoft.com/office/drawing/2014/main" id="{06128ABE-8C46-6C94-7E7A-443D34CEBDB3}"/>
                </a:ext>
              </a:extLst>
            </p:cNvPr>
            <p:cNvGrpSpPr/>
            <p:nvPr/>
          </p:nvGrpSpPr>
          <p:grpSpPr>
            <a:xfrm>
              <a:off x="1918143" y="3695238"/>
              <a:ext cx="2000000" cy="1476190"/>
              <a:chOff x="1918143" y="3695238"/>
              <a:chExt cx="2000000" cy="1476190"/>
            </a:xfrm>
          </p:grpSpPr>
          <p:pic>
            <p:nvPicPr>
              <p:cNvPr id="14" name="Object 11">
                <a:extLst>
                  <a:ext uri="{FF2B5EF4-FFF2-40B4-BE49-F238E27FC236}">
                    <a16:creationId xmlns:a16="http://schemas.microsoft.com/office/drawing/2014/main" id="{E603BAD2-9720-618D-217D-C9F5A6CC2D41}"/>
                  </a:ext>
                </a:extLst>
              </p:cNvPr>
              <p:cNvPicPr>
                <a:picLocks noChangeAspect="1"/>
              </p:cNvPicPr>
              <p:nvPr/>
            </p:nvPicPr>
            <p:blipFill>
              <a:blip r:embed="rId4" cstate="print"/>
              <a:stretch>
                <a:fillRect/>
              </a:stretch>
            </p:blipFill>
            <p:spPr>
              <a:xfrm>
                <a:off x="1918143" y="3695238"/>
                <a:ext cx="2000000" cy="1476190"/>
              </a:xfrm>
              <a:prstGeom prst="rect">
                <a:avLst/>
              </a:prstGeom>
            </p:spPr>
          </p:pic>
        </p:grpSp>
        <p:grpSp>
          <p:nvGrpSpPr>
            <p:cNvPr id="5" name="그룹 1005">
              <a:extLst>
                <a:ext uri="{FF2B5EF4-FFF2-40B4-BE49-F238E27FC236}">
                  <a16:creationId xmlns:a16="http://schemas.microsoft.com/office/drawing/2014/main" id="{F836DA79-5EE7-244A-F4D1-F57896D0FF13}"/>
                </a:ext>
              </a:extLst>
            </p:cNvPr>
            <p:cNvGrpSpPr/>
            <p:nvPr/>
          </p:nvGrpSpPr>
          <p:grpSpPr>
            <a:xfrm>
              <a:off x="1895086" y="3662926"/>
              <a:ext cx="7085019" cy="1521061"/>
              <a:chOff x="1895086" y="3662926"/>
              <a:chExt cx="7085019" cy="1521061"/>
            </a:xfrm>
          </p:grpSpPr>
          <p:pic>
            <p:nvPicPr>
              <p:cNvPr id="13" name="Object 14">
                <a:extLst>
                  <a:ext uri="{FF2B5EF4-FFF2-40B4-BE49-F238E27FC236}">
                    <a16:creationId xmlns:a16="http://schemas.microsoft.com/office/drawing/2014/main" id="{CCB11111-4890-367A-489F-8716CDE126C4}"/>
                  </a:ext>
                </a:extLst>
              </p:cNvPr>
              <p:cNvPicPr>
                <a:picLocks noChangeAspect="1"/>
              </p:cNvPicPr>
              <p:nvPr/>
            </p:nvPicPr>
            <p:blipFill>
              <a:blip r:embed="rId5" cstate="print"/>
              <a:stretch>
                <a:fillRect/>
              </a:stretch>
            </p:blipFill>
            <p:spPr>
              <a:xfrm>
                <a:off x="1895086" y="3662926"/>
                <a:ext cx="7085019" cy="1521061"/>
              </a:xfrm>
              <a:prstGeom prst="rect">
                <a:avLst/>
              </a:prstGeom>
            </p:spPr>
          </p:pic>
        </p:grpSp>
        <p:grpSp>
          <p:nvGrpSpPr>
            <p:cNvPr id="7" name="그룹 1007">
              <a:extLst>
                <a:ext uri="{FF2B5EF4-FFF2-40B4-BE49-F238E27FC236}">
                  <a16:creationId xmlns:a16="http://schemas.microsoft.com/office/drawing/2014/main" id="{26B5278F-2A36-8DB2-03D3-B8ACBEEADF1A}"/>
                </a:ext>
              </a:extLst>
            </p:cNvPr>
            <p:cNvGrpSpPr/>
            <p:nvPr/>
          </p:nvGrpSpPr>
          <p:grpSpPr>
            <a:xfrm>
              <a:off x="3912234" y="3709007"/>
              <a:ext cx="29298" cy="1469269"/>
              <a:chOff x="3912234" y="3709007"/>
              <a:chExt cx="29298" cy="1469269"/>
            </a:xfrm>
          </p:grpSpPr>
          <p:pic>
            <p:nvPicPr>
              <p:cNvPr id="11" name="Object 20">
                <a:extLst>
                  <a:ext uri="{FF2B5EF4-FFF2-40B4-BE49-F238E27FC236}">
                    <a16:creationId xmlns:a16="http://schemas.microsoft.com/office/drawing/2014/main" id="{C9019B36-92B1-5B3E-0B81-D9D11EE54817}"/>
                  </a:ext>
                </a:extLst>
              </p:cNvPr>
              <p:cNvPicPr>
                <a:picLocks noChangeAspect="1"/>
              </p:cNvPicPr>
              <p:nvPr/>
            </p:nvPicPr>
            <p:blipFill>
              <a:blip r:embed="rId6" cstate="print"/>
              <a:stretch>
                <a:fillRect/>
              </a:stretch>
            </p:blipFill>
            <p:spPr>
              <a:xfrm rot="-5400000">
                <a:off x="3192248" y="4428993"/>
                <a:ext cx="1469269" cy="29298"/>
              </a:xfrm>
              <a:prstGeom prst="rect">
                <a:avLst/>
              </a:prstGeom>
            </p:spPr>
          </p:pic>
        </p:grpSp>
        <p:sp>
          <p:nvSpPr>
            <p:cNvPr id="9" name="Object 23">
              <a:extLst>
                <a:ext uri="{FF2B5EF4-FFF2-40B4-BE49-F238E27FC236}">
                  <a16:creationId xmlns:a16="http://schemas.microsoft.com/office/drawing/2014/main" id="{002854CD-D0B4-28D6-4B3B-CC9FF6275FFA}"/>
                </a:ext>
              </a:extLst>
            </p:cNvPr>
            <p:cNvSpPr txBox="1"/>
            <p:nvPr/>
          </p:nvSpPr>
          <p:spPr>
            <a:xfrm>
              <a:off x="1388603" y="4024659"/>
              <a:ext cx="3038894" cy="909211"/>
            </a:xfrm>
            <a:prstGeom prst="rect">
              <a:avLst/>
            </a:prstGeom>
            <a:noFill/>
          </p:spPr>
          <p:txBody>
            <a:bodyPr wrap="square" rtlCol="0" anchor="ctr">
              <a:spAutoFit/>
            </a:bodyPr>
            <a:lstStyle/>
            <a:p>
              <a:pPr algn="ctr"/>
              <a:r>
                <a:rPr lang="en-US" sz="3000" kern="0" spc="100" dirty="0">
                  <a:solidFill>
                    <a:srgbClr val="000000"/>
                  </a:solidFill>
                  <a:latin typeface="나눔스퀘어_ac Bold" pitchFamily="50" charset="-127"/>
                  <a:ea typeface="나눔스퀘어_ac Bold" pitchFamily="50" charset="-127"/>
                  <a:cs typeface="NEXON Lv1 Gothic OTF Bold" pitchFamily="34" charset="0"/>
                </a:rPr>
                <a:t>0</a:t>
              </a:r>
              <a:r>
                <a:rPr lang="en-US" altLang="ko-KR" sz="3000" kern="0" spc="100" dirty="0">
                  <a:solidFill>
                    <a:srgbClr val="000000"/>
                  </a:solidFill>
                  <a:latin typeface="나눔스퀘어_ac Bold" pitchFamily="50" charset="-127"/>
                  <a:ea typeface="나눔스퀘어_ac Bold" pitchFamily="50" charset="-127"/>
                  <a:cs typeface="NEXON Lv1 Gothic OTF Bold" pitchFamily="34" charset="0"/>
                </a:rPr>
                <a:t>2</a:t>
              </a:r>
              <a:endParaRPr lang="en-US" sz="3000" dirty="0">
                <a:latin typeface="나눔스퀘어_ac Bold" pitchFamily="50" charset="-127"/>
                <a:ea typeface="나눔스퀘어_ac Bold" pitchFamily="50" charset="-127"/>
              </a:endParaRPr>
            </a:p>
          </p:txBody>
        </p:sp>
        <p:sp>
          <p:nvSpPr>
            <p:cNvPr id="10" name="Object 24">
              <a:extLst>
                <a:ext uri="{FF2B5EF4-FFF2-40B4-BE49-F238E27FC236}">
                  <a16:creationId xmlns:a16="http://schemas.microsoft.com/office/drawing/2014/main" id="{80F62A6B-9BAA-002E-345C-1C4C61193A90}"/>
                </a:ext>
              </a:extLst>
            </p:cNvPr>
            <p:cNvSpPr txBox="1"/>
            <p:nvPr/>
          </p:nvSpPr>
          <p:spPr>
            <a:xfrm>
              <a:off x="3810000" y="4016779"/>
              <a:ext cx="5078566" cy="909211"/>
            </a:xfrm>
            <a:prstGeom prst="rect">
              <a:avLst/>
            </a:prstGeom>
            <a:noFill/>
          </p:spPr>
          <p:txBody>
            <a:bodyPr wrap="square" rtlCol="0" anchor="ctr">
              <a:spAutoFit/>
            </a:bodyPr>
            <a:lstStyle/>
            <a:p>
              <a:pPr algn="ctr"/>
              <a:r>
                <a:rPr lang="ko-KR" altLang="en-US" sz="3000" dirty="0">
                  <a:latin typeface="나눔스퀘어_ac Bold" pitchFamily="50" charset="-127"/>
                  <a:ea typeface="나눔스퀘어_ac Bold" pitchFamily="50" charset="-127"/>
                </a:rPr>
                <a:t>역할 및 담당</a:t>
              </a:r>
              <a:endParaRPr lang="en-US" sz="3000" dirty="0">
                <a:latin typeface="나눔스퀘어_ac Bold" pitchFamily="50" charset="-127"/>
                <a:ea typeface="나눔스퀘어_ac Bold" pitchFamily="50" charset="-127"/>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3" cstate="print"/>
            <a:stretch>
              <a:fillRect/>
            </a:stretch>
          </p:blipFill>
          <p:spPr>
            <a:xfrm>
              <a:off x="710240" y="656500"/>
              <a:ext cx="4671087" cy="8956847"/>
            </a:xfrm>
            <a:prstGeom prst="rect">
              <a:avLst/>
            </a:prstGeom>
          </p:spPr>
        </p:pic>
      </p:grpSp>
      <p:grpSp>
        <p:nvGrpSpPr>
          <p:cNvPr id="7" name="Group 6">
            <a:extLst>
              <a:ext uri="{FF2B5EF4-FFF2-40B4-BE49-F238E27FC236}">
                <a16:creationId xmlns:a16="http://schemas.microsoft.com/office/drawing/2014/main" id="{78523094-BA60-464E-BC56-E51E7D00B4BA}"/>
              </a:ext>
            </a:extLst>
          </p:cNvPr>
          <p:cNvGrpSpPr/>
          <p:nvPr/>
        </p:nvGrpSpPr>
        <p:grpSpPr>
          <a:xfrm>
            <a:off x="4220295" y="673653"/>
            <a:ext cx="5761905" cy="2761905"/>
            <a:chOff x="4518114" y="673653"/>
            <a:chExt cx="5761905" cy="2761905"/>
          </a:xfrm>
        </p:grpSpPr>
        <p:grpSp>
          <p:nvGrpSpPr>
            <p:cNvPr id="13" name="그룹 1002">
              <a:extLst>
                <a:ext uri="{FF2B5EF4-FFF2-40B4-BE49-F238E27FC236}">
                  <a16:creationId xmlns:a16="http://schemas.microsoft.com/office/drawing/2014/main" id="{39D85C77-8500-7960-EEB9-039ECD199B01}"/>
                </a:ext>
              </a:extLst>
            </p:cNvPr>
            <p:cNvGrpSpPr/>
            <p:nvPr/>
          </p:nvGrpSpPr>
          <p:grpSpPr>
            <a:xfrm>
              <a:off x="4518114" y="673653"/>
              <a:ext cx="5761905" cy="2761905"/>
              <a:chOff x="5741282" y="674934"/>
              <a:chExt cx="5761905" cy="2761905"/>
            </a:xfrm>
          </p:grpSpPr>
          <p:pic>
            <p:nvPicPr>
              <p:cNvPr id="14" name="Object 8">
                <a:extLst>
                  <a:ext uri="{FF2B5EF4-FFF2-40B4-BE49-F238E27FC236}">
                    <a16:creationId xmlns:a16="http://schemas.microsoft.com/office/drawing/2014/main" id="{E371ED0C-9BC5-9ED0-2D53-029A43C1254B}"/>
                  </a:ext>
                </a:extLst>
              </p:cNvPr>
              <p:cNvPicPr>
                <a:picLocks noChangeAspect="1"/>
              </p:cNvPicPr>
              <p:nvPr/>
            </p:nvPicPr>
            <p:blipFill>
              <a:blip r:embed="rId4" cstate="print"/>
              <a:stretch>
                <a:fillRect/>
              </a:stretch>
            </p:blipFill>
            <p:spPr>
              <a:xfrm>
                <a:off x="5741282" y="674934"/>
                <a:ext cx="5761905" cy="2761905"/>
              </a:xfrm>
              <a:prstGeom prst="rect">
                <a:avLst/>
              </a:prstGeom>
            </p:spPr>
          </p:pic>
        </p:grpSp>
        <p:sp>
          <p:nvSpPr>
            <p:cNvPr id="40" name="TextBox 39">
              <a:extLst>
                <a:ext uri="{FF2B5EF4-FFF2-40B4-BE49-F238E27FC236}">
                  <a16:creationId xmlns:a16="http://schemas.microsoft.com/office/drawing/2014/main" id="{54D08315-A541-CC29-4D52-24F4E00F146A}"/>
                </a:ext>
              </a:extLst>
            </p:cNvPr>
            <p:cNvSpPr txBox="1"/>
            <p:nvPr/>
          </p:nvSpPr>
          <p:spPr>
            <a:xfrm>
              <a:off x="4926436" y="915531"/>
              <a:ext cx="3505200" cy="2246769"/>
            </a:xfrm>
            <a:prstGeom prst="rect">
              <a:avLst/>
            </a:prstGeom>
            <a:noFill/>
          </p:spPr>
          <p:txBody>
            <a:bodyPr wrap="square" rtlCol="0">
              <a:spAutoFit/>
            </a:bodyPr>
            <a:lstStyle/>
            <a:p>
              <a:r>
                <a:rPr lang="ko-KR" altLang="en-US" sz="2000" dirty="0">
                  <a:latin typeface="나눔스퀘어 Bold" pitchFamily="50" charset="-127"/>
                  <a:ea typeface="나눔스퀘어 Bold" pitchFamily="50" charset="-127"/>
                </a:rPr>
                <a:t>윤 진 석</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팀 장</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프로젝트 관리 </a:t>
              </a:r>
              <a:r>
                <a:rPr lang="en-US" altLang="ko-KR" sz="2000" dirty="0">
                  <a:latin typeface="나눔스퀘어 Bold" pitchFamily="50" charset="-127"/>
                  <a:ea typeface="나눔스퀘어 Bold" pitchFamily="50" charset="-127"/>
                </a:rPr>
                <a:t>/ </a:t>
              </a:r>
              <a:r>
                <a:rPr lang="ko-KR" altLang="en-US" sz="2000" dirty="0">
                  <a:latin typeface="나눔스퀘어 Bold" pitchFamily="50" charset="-127"/>
                  <a:ea typeface="나눔스퀘어 Bold" pitchFamily="50" charset="-127"/>
                </a:rPr>
                <a:t>데이터 전처리</a:t>
              </a:r>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분석 및 생장예측 모델 구현</a:t>
              </a:r>
              <a:endParaRPr lang="en-US" altLang="ko-KR" sz="2000" dirty="0">
                <a:latin typeface="나눔스퀘어 Bold" pitchFamily="50" charset="-127"/>
                <a:ea typeface="나눔스퀘어 Bold" pitchFamily="50" charset="-127"/>
              </a:endParaRPr>
            </a:p>
          </p:txBody>
        </p:sp>
        <p:sp>
          <p:nvSpPr>
            <p:cNvPr id="46" name="타원 54">
              <a:extLst>
                <a:ext uri="{FF2B5EF4-FFF2-40B4-BE49-F238E27FC236}">
                  <a16:creationId xmlns:a16="http://schemas.microsoft.com/office/drawing/2014/main" id="{807A0DEF-0783-A427-E258-3441426AB3AD}"/>
                </a:ext>
              </a:extLst>
            </p:cNvPr>
            <p:cNvSpPr/>
            <p:nvPr/>
          </p:nvSpPr>
          <p:spPr>
            <a:xfrm>
              <a:off x="8698336" y="1027419"/>
              <a:ext cx="1371600" cy="1295400"/>
            </a:xfrm>
            <a:prstGeom prst="ellipse">
              <a:avLst/>
            </a:prstGeom>
            <a:blipFill>
              <a:blip r:embed="rId5"/>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 name="Group 11">
            <a:extLst>
              <a:ext uri="{FF2B5EF4-FFF2-40B4-BE49-F238E27FC236}">
                <a16:creationId xmlns:a16="http://schemas.microsoft.com/office/drawing/2014/main" id="{982D6CF7-E2E9-7265-840C-04BA7A08E94D}"/>
              </a:ext>
            </a:extLst>
          </p:cNvPr>
          <p:cNvGrpSpPr/>
          <p:nvPr/>
        </p:nvGrpSpPr>
        <p:grpSpPr>
          <a:xfrm>
            <a:off x="4220295" y="6820249"/>
            <a:ext cx="5761905" cy="2761905"/>
            <a:chOff x="4518114" y="6820249"/>
            <a:chExt cx="5761905" cy="2761905"/>
          </a:xfrm>
        </p:grpSpPr>
        <p:grpSp>
          <p:nvGrpSpPr>
            <p:cNvPr id="15" name="그룹 1003">
              <a:extLst>
                <a:ext uri="{FF2B5EF4-FFF2-40B4-BE49-F238E27FC236}">
                  <a16:creationId xmlns:a16="http://schemas.microsoft.com/office/drawing/2014/main" id="{E1197C0E-A2D7-70EF-32AD-768F9FE5B1C5}"/>
                </a:ext>
              </a:extLst>
            </p:cNvPr>
            <p:cNvGrpSpPr/>
            <p:nvPr/>
          </p:nvGrpSpPr>
          <p:grpSpPr>
            <a:xfrm>
              <a:off x="4518114" y="6820249"/>
              <a:ext cx="5761905" cy="2761905"/>
              <a:chOff x="5741282" y="6821530"/>
              <a:chExt cx="5761905" cy="2761905"/>
            </a:xfrm>
          </p:grpSpPr>
          <p:pic>
            <p:nvPicPr>
              <p:cNvPr id="18" name="Object 11">
                <a:extLst>
                  <a:ext uri="{FF2B5EF4-FFF2-40B4-BE49-F238E27FC236}">
                    <a16:creationId xmlns:a16="http://schemas.microsoft.com/office/drawing/2014/main" id="{9E3F513C-F8A9-D7C2-CFCE-C5B3E739C3F6}"/>
                  </a:ext>
                </a:extLst>
              </p:cNvPr>
              <p:cNvPicPr>
                <a:picLocks noChangeAspect="1"/>
              </p:cNvPicPr>
              <p:nvPr/>
            </p:nvPicPr>
            <p:blipFill>
              <a:blip r:embed="rId4" cstate="print"/>
              <a:stretch>
                <a:fillRect/>
              </a:stretch>
            </p:blipFill>
            <p:spPr>
              <a:xfrm>
                <a:off x="5741282" y="6821530"/>
                <a:ext cx="5761905" cy="2761905"/>
              </a:xfrm>
              <a:prstGeom prst="rect">
                <a:avLst/>
              </a:prstGeom>
            </p:spPr>
          </p:pic>
        </p:grpSp>
        <p:sp>
          <p:nvSpPr>
            <p:cNvPr id="44" name="TextBox 43">
              <a:extLst>
                <a:ext uri="{FF2B5EF4-FFF2-40B4-BE49-F238E27FC236}">
                  <a16:creationId xmlns:a16="http://schemas.microsoft.com/office/drawing/2014/main" id="{8C9BD0B2-16B7-6362-43C5-9D6EEBE277EE}"/>
                </a:ext>
              </a:extLst>
            </p:cNvPr>
            <p:cNvSpPr txBox="1"/>
            <p:nvPr/>
          </p:nvSpPr>
          <p:spPr>
            <a:xfrm>
              <a:off x="4926436" y="7087731"/>
              <a:ext cx="3505200" cy="2246769"/>
            </a:xfrm>
            <a:prstGeom prst="rect">
              <a:avLst/>
            </a:prstGeom>
            <a:noFill/>
          </p:spPr>
          <p:txBody>
            <a:bodyPr wrap="square" rtlCol="0">
              <a:spAutoFit/>
            </a:bodyPr>
            <a:lstStyle/>
            <a:p>
              <a:r>
                <a:rPr lang="ko-KR" altLang="en-US" sz="2000" dirty="0">
                  <a:latin typeface="나눔스퀘어 Bold" pitchFamily="50" charset="-127"/>
                  <a:ea typeface="나눔스퀘어 Bold" pitchFamily="50" charset="-127"/>
                </a:rPr>
                <a:t>정 승 빈</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팀 원</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데이터 수집 </a:t>
              </a:r>
              <a:r>
                <a:rPr lang="en-US" altLang="ko-KR" sz="2000" dirty="0">
                  <a:latin typeface="나눔스퀘어 Bold" pitchFamily="50" charset="-127"/>
                  <a:ea typeface="나눔스퀘어 Bold" pitchFamily="50" charset="-127"/>
                </a:rPr>
                <a:t>/ </a:t>
              </a:r>
              <a:r>
                <a:rPr lang="ko-KR" altLang="en-US" sz="2000" dirty="0">
                  <a:latin typeface="나눔스퀘어 Bold" pitchFamily="50" charset="-127"/>
                  <a:ea typeface="나눔스퀘어 Bold" pitchFamily="50" charset="-127"/>
                </a:rPr>
                <a:t>전처리</a:t>
              </a:r>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생육 상태 판단 모델 구축</a:t>
              </a:r>
              <a:endParaRPr lang="en-US" altLang="ko-KR" sz="2000" dirty="0">
                <a:latin typeface="나눔스퀘어 Bold" pitchFamily="50" charset="-127"/>
                <a:ea typeface="나눔스퀘어 Bold" pitchFamily="50" charset="-127"/>
              </a:endParaRPr>
            </a:p>
            <a:p>
              <a:r>
                <a:rPr lang="en-US" altLang="ko-KR" sz="2000" dirty="0">
                  <a:latin typeface="나눔스퀘어 Bold" pitchFamily="50" charset="-127"/>
                  <a:ea typeface="나눔스퀘어 Bold" pitchFamily="50" charset="-127"/>
                </a:rPr>
                <a:t>PPT / </a:t>
              </a:r>
              <a:r>
                <a:rPr lang="ko-KR" altLang="en-US" sz="2000" dirty="0">
                  <a:latin typeface="나눔스퀘어 Bold" pitchFamily="50" charset="-127"/>
                  <a:ea typeface="나눔스퀘어 Bold" pitchFamily="50" charset="-127"/>
                </a:rPr>
                <a:t>발표</a:t>
              </a:r>
              <a:endParaRPr lang="en-US" altLang="ko-KR" sz="2000" dirty="0">
                <a:latin typeface="나눔스퀘어 Bold" pitchFamily="50" charset="-127"/>
                <a:ea typeface="나눔스퀘어 Bold" pitchFamily="50" charset="-127"/>
              </a:endParaRPr>
            </a:p>
          </p:txBody>
        </p:sp>
        <p:sp>
          <p:nvSpPr>
            <p:cNvPr id="47" name="타원 55">
              <a:extLst>
                <a:ext uri="{FF2B5EF4-FFF2-40B4-BE49-F238E27FC236}">
                  <a16:creationId xmlns:a16="http://schemas.microsoft.com/office/drawing/2014/main" id="{FDBAE9E3-6D1A-08CD-6FB9-666CF1FC3DA7}"/>
                </a:ext>
              </a:extLst>
            </p:cNvPr>
            <p:cNvSpPr/>
            <p:nvPr/>
          </p:nvSpPr>
          <p:spPr>
            <a:xfrm>
              <a:off x="8698336" y="7199619"/>
              <a:ext cx="1371600" cy="1295400"/>
            </a:xfrm>
            <a:prstGeom prst="ellipse">
              <a:avLst/>
            </a:prstGeom>
            <a:blipFill>
              <a:blip r:embed="rId6"/>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Group 9">
            <a:extLst>
              <a:ext uri="{FF2B5EF4-FFF2-40B4-BE49-F238E27FC236}">
                <a16:creationId xmlns:a16="http://schemas.microsoft.com/office/drawing/2014/main" id="{7AD7009F-0C97-013C-E90D-3B1D9B7D707E}"/>
              </a:ext>
            </a:extLst>
          </p:cNvPr>
          <p:cNvGrpSpPr/>
          <p:nvPr/>
        </p:nvGrpSpPr>
        <p:grpSpPr>
          <a:xfrm>
            <a:off x="4220295" y="3721915"/>
            <a:ext cx="5761905" cy="2761905"/>
            <a:chOff x="4518114" y="3721915"/>
            <a:chExt cx="5761905" cy="2761905"/>
          </a:xfrm>
        </p:grpSpPr>
        <p:grpSp>
          <p:nvGrpSpPr>
            <p:cNvPr id="19" name="그룹 1004">
              <a:extLst>
                <a:ext uri="{FF2B5EF4-FFF2-40B4-BE49-F238E27FC236}">
                  <a16:creationId xmlns:a16="http://schemas.microsoft.com/office/drawing/2014/main" id="{E8C2DCAF-E543-4ECC-CF30-E7AB5DB9EF0B}"/>
                </a:ext>
              </a:extLst>
            </p:cNvPr>
            <p:cNvGrpSpPr/>
            <p:nvPr/>
          </p:nvGrpSpPr>
          <p:grpSpPr>
            <a:xfrm>
              <a:off x="4518114" y="3721915"/>
              <a:ext cx="5761905" cy="2761905"/>
              <a:chOff x="5741282" y="3723196"/>
              <a:chExt cx="5761905" cy="2761905"/>
            </a:xfrm>
          </p:grpSpPr>
          <p:pic>
            <p:nvPicPr>
              <p:cNvPr id="21" name="Object 14">
                <a:extLst>
                  <a:ext uri="{FF2B5EF4-FFF2-40B4-BE49-F238E27FC236}">
                    <a16:creationId xmlns:a16="http://schemas.microsoft.com/office/drawing/2014/main" id="{A36AE8B1-7CDD-8415-4F56-0FCAA06D073D}"/>
                  </a:ext>
                </a:extLst>
              </p:cNvPr>
              <p:cNvPicPr>
                <a:picLocks noChangeAspect="1"/>
              </p:cNvPicPr>
              <p:nvPr/>
            </p:nvPicPr>
            <p:blipFill>
              <a:blip r:embed="rId4" cstate="print"/>
              <a:stretch>
                <a:fillRect/>
              </a:stretch>
            </p:blipFill>
            <p:spPr>
              <a:xfrm>
                <a:off x="5741282" y="3723196"/>
                <a:ext cx="5761905" cy="2761905"/>
              </a:xfrm>
              <a:prstGeom prst="rect">
                <a:avLst/>
              </a:prstGeom>
            </p:spPr>
          </p:pic>
        </p:grpSp>
        <p:sp>
          <p:nvSpPr>
            <p:cNvPr id="43" name="TextBox 42">
              <a:extLst>
                <a:ext uri="{FF2B5EF4-FFF2-40B4-BE49-F238E27FC236}">
                  <a16:creationId xmlns:a16="http://schemas.microsoft.com/office/drawing/2014/main" id="{436B2B15-A54F-82F9-85E6-79A867FF286E}"/>
                </a:ext>
              </a:extLst>
            </p:cNvPr>
            <p:cNvSpPr txBox="1"/>
            <p:nvPr/>
          </p:nvSpPr>
          <p:spPr>
            <a:xfrm>
              <a:off x="4926436" y="4000500"/>
              <a:ext cx="3505200" cy="2246769"/>
            </a:xfrm>
            <a:prstGeom prst="rect">
              <a:avLst/>
            </a:prstGeom>
            <a:noFill/>
          </p:spPr>
          <p:txBody>
            <a:bodyPr wrap="square" rtlCol="0">
              <a:spAutoFit/>
            </a:bodyPr>
            <a:lstStyle/>
            <a:p>
              <a:r>
                <a:rPr lang="ko-KR" altLang="en-US" sz="2000" dirty="0">
                  <a:latin typeface="나눔스퀘어 Bold" pitchFamily="50" charset="-127"/>
                  <a:ea typeface="나눔스퀘어 Bold" pitchFamily="50" charset="-127"/>
                </a:rPr>
                <a:t>나 석 원</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팀 원</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데이터 수집 </a:t>
              </a:r>
              <a:r>
                <a:rPr lang="en-US" altLang="ko-KR" sz="2000" dirty="0">
                  <a:latin typeface="나눔스퀘어 Bold" pitchFamily="50" charset="-127"/>
                  <a:ea typeface="나눔스퀘어 Bold" pitchFamily="50" charset="-127"/>
                </a:rPr>
                <a:t>/ </a:t>
              </a:r>
              <a:r>
                <a:rPr lang="ko-KR" altLang="en-US" sz="2000" dirty="0">
                  <a:latin typeface="나눔스퀘어 Bold" pitchFamily="50" charset="-127"/>
                  <a:ea typeface="나눔스퀘어 Bold" pitchFamily="50" charset="-127"/>
                </a:rPr>
                <a:t>전처리</a:t>
              </a:r>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분석 및 생장예측 모델 구현</a:t>
              </a:r>
              <a:endParaRPr lang="en-US" altLang="ko-KR" sz="2000" dirty="0">
                <a:latin typeface="나눔스퀘어 Bold" pitchFamily="50" charset="-127"/>
                <a:ea typeface="나눔스퀘어 Bold" pitchFamily="50" charset="-127"/>
              </a:endParaRPr>
            </a:p>
            <a:p>
              <a:r>
                <a:rPr lang="en-US" altLang="ko-KR" sz="2000" dirty="0">
                  <a:latin typeface="나눔스퀘어 Bold" pitchFamily="50" charset="-127"/>
                  <a:ea typeface="나눔스퀘어 Bold" pitchFamily="50" charset="-127"/>
                </a:rPr>
                <a:t>PPT / </a:t>
              </a:r>
              <a:r>
                <a:rPr lang="ko-KR" altLang="en-US" sz="2000" dirty="0">
                  <a:latin typeface="나눔스퀘어 Bold" pitchFamily="50" charset="-127"/>
                  <a:ea typeface="나눔스퀘어 Bold" pitchFamily="50" charset="-127"/>
                </a:rPr>
                <a:t>발표</a:t>
              </a:r>
              <a:endParaRPr lang="en-US" altLang="ko-KR" sz="2000" dirty="0">
                <a:latin typeface="나눔스퀘어 Bold" pitchFamily="50" charset="-127"/>
                <a:ea typeface="나눔스퀘어 Bold" pitchFamily="50" charset="-127"/>
              </a:endParaRPr>
            </a:p>
          </p:txBody>
        </p:sp>
        <p:sp>
          <p:nvSpPr>
            <p:cNvPr id="48" name="타원 56">
              <a:extLst>
                <a:ext uri="{FF2B5EF4-FFF2-40B4-BE49-F238E27FC236}">
                  <a16:creationId xmlns:a16="http://schemas.microsoft.com/office/drawing/2014/main" id="{69364551-3342-FE13-22B3-05B6015119CA}"/>
                </a:ext>
              </a:extLst>
            </p:cNvPr>
            <p:cNvSpPr/>
            <p:nvPr/>
          </p:nvSpPr>
          <p:spPr>
            <a:xfrm>
              <a:off x="8698336" y="4113519"/>
              <a:ext cx="1371600" cy="1295400"/>
            </a:xfrm>
            <a:prstGeom prst="ellipse">
              <a:avLst/>
            </a:prstGeom>
            <a:blipFill>
              <a:blip r:embed="rId7"/>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 name="Group 10">
            <a:extLst>
              <a:ext uri="{FF2B5EF4-FFF2-40B4-BE49-F238E27FC236}">
                <a16:creationId xmlns:a16="http://schemas.microsoft.com/office/drawing/2014/main" id="{7107F889-983F-4EAD-9575-D749B7E1B74C}"/>
              </a:ext>
            </a:extLst>
          </p:cNvPr>
          <p:cNvGrpSpPr/>
          <p:nvPr/>
        </p:nvGrpSpPr>
        <p:grpSpPr>
          <a:xfrm>
            <a:off x="10849695" y="3721915"/>
            <a:ext cx="6113610" cy="2761905"/>
            <a:chOff x="10556431" y="3721915"/>
            <a:chExt cx="6113610" cy="2761905"/>
          </a:xfrm>
        </p:grpSpPr>
        <p:grpSp>
          <p:nvGrpSpPr>
            <p:cNvPr id="37" name="그룹 1007">
              <a:extLst>
                <a:ext uri="{FF2B5EF4-FFF2-40B4-BE49-F238E27FC236}">
                  <a16:creationId xmlns:a16="http://schemas.microsoft.com/office/drawing/2014/main" id="{03822187-45ED-8C18-BFCA-6E3211B02DD3}"/>
                </a:ext>
              </a:extLst>
            </p:cNvPr>
            <p:cNvGrpSpPr/>
            <p:nvPr/>
          </p:nvGrpSpPr>
          <p:grpSpPr>
            <a:xfrm>
              <a:off x="10556431" y="3721915"/>
              <a:ext cx="5761905" cy="2761905"/>
              <a:chOff x="11779599" y="3723196"/>
              <a:chExt cx="5761905" cy="2761905"/>
            </a:xfrm>
          </p:grpSpPr>
          <p:pic>
            <p:nvPicPr>
              <p:cNvPr id="39" name="Object 23">
                <a:extLst>
                  <a:ext uri="{FF2B5EF4-FFF2-40B4-BE49-F238E27FC236}">
                    <a16:creationId xmlns:a16="http://schemas.microsoft.com/office/drawing/2014/main" id="{F40574B1-D213-FF71-802A-544D8C7A184A}"/>
                  </a:ext>
                </a:extLst>
              </p:cNvPr>
              <p:cNvPicPr>
                <a:picLocks noChangeAspect="1"/>
              </p:cNvPicPr>
              <p:nvPr/>
            </p:nvPicPr>
            <p:blipFill>
              <a:blip r:embed="rId4" cstate="print"/>
              <a:stretch>
                <a:fillRect/>
              </a:stretch>
            </p:blipFill>
            <p:spPr>
              <a:xfrm>
                <a:off x="11779599" y="3723196"/>
                <a:ext cx="5761905" cy="2761905"/>
              </a:xfrm>
              <a:prstGeom prst="rect">
                <a:avLst/>
              </a:prstGeom>
            </p:spPr>
          </p:pic>
        </p:grpSp>
        <p:sp>
          <p:nvSpPr>
            <p:cNvPr id="42" name="TextBox 41">
              <a:extLst>
                <a:ext uri="{FF2B5EF4-FFF2-40B4-BE49-F238E27FC236}">
                  <a16:creationId xmlns:a16="http://schemas.microsoft.com/office/drawing/2014/main" id="{0D34F832-CEB2-82A9-6C5E-BFC60994D1FC}"/>
                </a:ext>
              </a:extLst>
            </p:cNvPr>
            <p:cNvSpPr txBox="1"/>
            <p:nvPr/>
          </p:nvSpPr>
          <p:spPr>
            <a:xfrm>
              <a:off x="10908136" y="4000500"/>
              <a:ext cx="5761905" cy="2246769"/>
            </a:xfrm>
            <a:prstGeom prst="rect">
              <a:avLst/>
            </a:prstGeom>
            <a:noFill/>
          </p:spPr>
          <p:txBody>
            <a:bodyPr wrap="square" rtlCol="0">
              <a:spAutoFit/>
            </a:bodyPr>
            <a:lstStyle/>
            <a:p>
              <a:r>
                <a:rPr lang="ko-KR" altLang="en-US" sz="2000" dirty="0">
                  <a:latin typeface="나눔스퀘어 Bold" pitchFamily="50" charset="-127"/>
                  <a:ea typeface="나눔스퀘어 Bold" pitchFamily="50" charset="-127"/>
                </a:rPr>
                <a:t>송 호 준</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팀 원</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데이터 수집 </a:t>
              </a:r>
              <a:r>
                <a:rPr lang="en-US" altLang="ko-KR" sz="2000" dirty="0">
                  <a:latin typeface="나눔스퀘어 Bold" pitchFamily="50" charset="-127"/>
                  <a:ea typeface="나눔스퀘어 Bold" pitchFamily="50" charset="-127"/>
                </a:rPr>
                <a:t>/</a:t>
              </a:r>
              <a:r>
                <a:rPr lang="ko-KR" altLang="en-US" sz="2000" dirty="0">
                  <a:latin typeface="나눔스퀘어 Bold" pitchFamily="50" charset="-127"/>
                  <a:ea typeface="나눔스퀘어 Bold" pitchFamily="50" charset="-127"/>
                </a:rPr>
                <a:t> 전처리</a:t>
              </a:r>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분석 및 생장예측 모델 구현 및 프로그램 개발</a:t>
              </a:r>
              <a:endParaRPr lang="en-US" altLang="ko-KR" sz="2000" dirty="0">
                <a:latin typeface="나눔스퀘어 Bold" pitchFamily="50" charset="-127"/>
                <a:ea typeface="나눔스퀘어 Bold" pitchFamily="50" charset="-127"/>
              </a:endParaRPr>
            </a:p>
            <a:p>
              <a:r>
                <a:rPr lang="ko-KR" altLang="en-US" sz="2000" dirty="0" err="1">
                  <a:latin typeface="나눔스퀘어 Bold" pitchFamily="50" charset="-127"/>
                  <a:ea typeface="나눔스퀘어 Bold" pitchFamily="50" charset="-127"/>
                </a:rPr>
                <a:t>프론트엔드</a:t>
              </a:r>
              <a:r>
                <a:rPr lang="ko-KR" altLang="en-US" sz="2000" dirty="0">
                  <a:latin typeface="나눔스퀘어 Bold" pitchFamily="50" charset="-127"/>
                  <a:ea typeface="나눔스퀘어 Bold" pitchFamily="50" charset="-127"/>
                </a:rPr>
                <a:t> </a:t>
              </a:r>
              <a:r>
                <a:rPr lang="en-US" altLang="ko-KR" sz="2000" dirty="0">
                  <a:latin typeface="나눔스퀘어 Bold" pitchFamily="50" charset="-127"/>
                  <a:ea typeface="나눔스퀘어 Bold" pitchFamily="50" charset="-127"/>
                </a:rPr>
                <a:t>web </a:t>
              </a:r>
              <a:r>
                <a:rPr lang="ko-KR" altLang="en-US" sz="2000" dirty="0">
                  <a:latin typeface="나눔스퀘어 Bold" pitchFamily="50" charset="-127"/>
                  <a:ea typeface="나눔스퀘어 Bold" pitchFamily="50" charset="-127"/>
                </a:rPr>
                <a:t>구현  </a:t>
              </a:r>
              <a:endParaRPr lang="en-US" altLang="ko-KR" sz="2000" dirty="0">
                <a:latin typeface="나눔스퀘어 Bold" pitchFamily="50" charset="-127"/>
                <a:ea typeface="나눔스퀘어 Bold" pitchFamily="50" charset="-127"/>
              </a:endParaRPr>
            </a:p>
          </p:txBody>
        </p:sp>
        <p:sp>
          <p:nvSpPr>
            <p:cNvPr id="49" name="타원 57">
              <a:extLst>
                <a:ext uri="{FF2B5EF4-FFF2-40B4-BE49-F238E27FC236}">
                  <a16:creationId xmlns:a16="http://schemas.microsoft.com/office/drawing/2014/main" id="{4AA62995-A91E-89DF-C694-3AE02ECB7547}"/>
                </a:ext>
              </a:extLst>
            </p:cNvPr>
            <p:cNvSpPr/>
            <p:nvPr/>
          </p:nvSpPr>
          <p:spPr>
            <a:xfrm>
              <a:off x="14680036" y="4113519"/>
              <a:ext cx="1371600" cy="1295400"/>
            </a:xfrm>
            <a:prstGeom prst="ellipse">
              <a:avLst/>
            </a:prstGeom>
            <a:blipFill>
              <a:blip r:embed="rId8"/>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 name="Group 7">
            <a:extLst>
              <a:ext uri="{FF2B5EF4-FFF2-40B4-BE49-F238E27FC236}">
                <a16:creationId xmlns:a16="http://schemas.microsoft.com/office/drawing/2014/main" id="{7299A1FA-54DC-D3C8-C6A0-AAA01F676867}"/>
              </a:ext>
            </a:extLst>
          </p:cNvPr>
          <p:cNvGrpSpPr/>
          <p:nvPr/>
        </p:nvGrpSpPr>
        <p:grpSpPr>
          <a:xfrm>
            <a:off x="10849695" y="673653"/>
            <a:ext cx="5761905" cy="2761905"/>
            <a:chOff x="10556431" y="673653"/>
            <a:chExt cx="5761905" cy="2761905"/>
          </a:xfrm>
        </p:grpSpPr>
        <p:grpSp>
          <p:nvGrpSpPr>
            <p:cNvPr id="32" name="그룹 1005">
              <a:extLst>
                <a:ext uri="{FF2B5EF4-FFF2-40B4-BE49-F238E27FC236}">
                  <a16:creationId xmlns:a16="http://schemas.microsoft.com/office/drawing/2014/main" id="{BF16A396-FEDA-94CA-24F2-057FACED23EF}"/>
                </a:ext>
              </a:extLst>
            </p:cNvPr>
            <p:cNvGrpSpPr/>
            <p:nvPr/>
          </p:nvGrpSpPr>
          <p:grpSpPr>
            <a:xfrm>
              <a:off x="10556431" y="673653"/>
              <a:ext cx="5761905" cy="2761905"/>
              <a:chOff x="11779599" y="674934"/>
              <a:chExt cx="5761905" cy="2761905"/>
            </a:xfrm>
          </p:grpSpPr>
          <p:pic>
            <p:nvPicPr>
              <p:cNvPr id="33" name="Object 17">
                <a:extLst>
                  <a:ext uri="{FF2B5EF4-FFF2-40B4-BE49-F238E27FC236}">
                    <a16:creationId xmlns:a16="http://schemas.microsoft.com/office/drawing/2014/main" id="{169D6F95-4C01-86BF-1D6C-7FD3394F4563}"/>
                  </a:ext>
                </a:extLst>
              </p:cNvPr>
              <p:cNvPicPr>
                <a:picLocks noChangeAspect="1"/>
              </p:cNvPicPr>
              <p:nvPr/>
            </p:nvPicPr>
            <p:blipFill>
              <a:blip r:embed="rId4" cstate="print"/>
              <a:stretch>
                <a:fillRect/>
              </a:stretch>
            </p:blipFill>
            <p:spPr>
              <a:xfrm>
                <a:off x="11779599" y="674934"/>
                <a:ext cx="5761905" cy="2761905"/>
              </a:xfrm>
              <a:prstGeom prst="rect">
                <a:avLst/>
              </a:prstGeom>
            </p:spPr>
          </p:pic>
        </p:grpSp>
        <p:sp>
          <p:nvSpPr>
            <p:cNvPr id="41" name="TextBox 40">
              <a:extLst>
                <a:ext uri="{FF2B5EF4-FFF2-40B4-BE49-F238E27FC236}">
                  <a16:creationId xmlns:a16="http://schemas.microsoft.com/office/drawing/2014/main" id="{22E713A9-5C9A-A189-908B-67431405C77A}"/>
                </a:ext>
              </a:extLst>
            </p:cNvPr>
            <p:cNvSpPr txBox="1"/>
            <p:nvPr/>
          </p:nvSpPr>
          <p:spPr>
            <a:xfrm>
              <a:off x="10831936" y="918508"/>
              <a:ext cx="4114800" cy="1938992"/>
            </a:xfrm>
            <a:prstGeom prst="rect">
              <a:avLst/>
            </a:prstGeom>
            <a:noFill/>
          </p:spPr>
          <p:txBody>
            <a:bodyPr wrap="square" rtlCol="0">
              <a:spAutoFit/>
            </a:bodyPr>
            <a:lstStyle/>
            <a:p>
              <a:r>
                <a:rPr lang="ko-KR" altLang="en-US" sz="2000" dirty="0">
                  <a:latin typeface="나눔스퀘어 Bold" pitchFamily="50" charset="-127"/>
                  <a:ea typeface="나눔스퀘어 Bold" pitchFamily="50" charset="-127"/>
                </a:rPr>
                <a:t>김 현 경</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팀 원</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데이터 수집 </a:t>
              </a:r>
              <a:r>
                <a:rPr lang="en-US" altLang="ko-KR" sz="2000" dirty="0">
                  <a:latin typeface="나눔스퀘어 Bold" pitchFamily="50" charset="-127"/>
                  <a:ea typeface="나눔스퀘어 Bold" pitchFamily="50" charset="-127"/>
                </a:rPr>
                <a:t>/ </a:t>
              </a:r>
              <a:r>
                <a:rPr lang="ko-KR" altLang="en-US" sz="2000" dirty="0">
                  <a:latin typeface="나눔스퀘어 Bold" pitchFamily="50" charset="-127"/>
                  <a:ea typeface="나눔스퀘어 Bold" pitchFamily="50" charset="-127"/>
                </a:rPr>
                <a:t>전처리</a:t>
              </a:r>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분석 및 생육 상태 판단 모델 구축</a:t>
              </a:r>
              <a:endParaRPr lang="en-US" altLang="ko-KR" sz="2000" dirty="0">
                <a:latin typeface="나눔스퀘어 Bold" pitchFamily="50" charset="-127"/>
                <a:ea typeface="나눔스퀘어 Bold" pitchFamily="50" charset="-127"/>
              </a:endParaRPr>
            </a:p>
          </p:txBody>
        </p:sp>
        <p:sp>
          <p:nvSpPr>
            <p:cNvPr id="50" name="타원 58">
              <a:extLst>
                <a:ext uri="{FF2B5EF4-FFF2-40B4-BE49-F238E27FC236}">
                  <a16:creationId xmlns:a16="http://schemas.microsoft.com/office/drawing/2014/main" id="{DFF59C08-9F2D-1794-FA6B-90F468ED8075}"/>
                </a:ext>
              </a:extLst>
            </p:cNvPr>
            <p:cNvSpPr/>
            <p:nvPr/>
          </p:nvSpPr>
          <p:spPr>
            <a:xfrm>
              <a:off x="14680036" y="1027419"/>
              <a:ext cx="1371600" cy="1295400"/>
            </a:xfrm>
            <a:prstGeom prst="ellipse">
              <a:avLst/>
            </a:prstGeom>
            <a:blipFill>
              <a:blip r:embed="rId9"/>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6" name="Group 15">
            <a:extLst>
              <a:ext uri="{FF2B5EF4-FFF2-40B4-BE49-F238E27FC236}">
                <a16:creationId xmlns:a16="http://schemas.microsoft.com/office/drawing/2014/main" id="{31247884-C46B-665E-66E8-932BA1E1F18B}"/>
              </a:ext>
            </a:extLst>
          </p:cNvPr>
          <p:cNvGrpSpPr/>
          <p:nvPr/>
        </p:nvGrpSpPr>
        <p:grpSpPr>
          <a:xfrm>
            <a:off x="10849695" y="6820249"/>
            <a:ext cx="5761905" cy="2761905"/>
            <a:chOff x="10556431" y="6820249"/>
            <a:chExt cx="5761905" cy="2761905"/>
          </a:xfrm>
        </p:grpSpPr>
        <p:grpSp>
          <p:nvGrpSpPr>
            <p:cNvPr id="34" name="그룹 1006">
              <a:extLst>
                <a:ext uri="{FF2B5EF4-FFF2-40B4-BE49-F238E27FC236}">
                  <a16:creationId xmlns:a16="http://schemas.microsoft.com/office/drawing/2014/main" id="{D9779A93-6321-CEED-38B0-60B6B74232D3}"/>
                </a:ext>
              </a:extLst>
            </p:cNvPr>
            <p:cNvGrpSpPr/>
            <p:nvPr/>
          </p:nvGrpSpPr>
          <p:grpSpPr>
            <a:xfrm>
              <a:off x="10556431" y="6820249"/>
              <a:ext cx="5761905" cy="2761905"/>
              <a:chOff x="11779599" y="6821530"/>
              <a:chExt cx="5761905" cy="2761905"/>
            </a:xfrm>
          </p:grpSpPr>
          <p:pic>
            <p:nvPicPr>
              <p:cNvPr id="36" name="Object 20">
                <a:extLst>
                  <a:ext uri="{FF2B5EF4-FFF2-40B4-BE49-F238E27FC236}">
                    <a16:creationId xmlns:a16="http://schemas.microsoft.com/office/drawing/2014/main" id="{4F6E31C9-EA86-7592-64EA-D1D447BD5BC8}"/>
                  </a:ext>
                </a:extLst>
              </p:cNvPr>
              <p:cNvPicPr>
                <a:picLocks noChangeAspect="1"/>
              </p:cNvPicPr>
              <p:nvPr/>
            </p:nvPicPr>
            <p:blipFill>
              <a:blip r:embed="rId4" cstate="print"/>
              <a:stretch>
                <a:fillRect/>
              </a:stretch>
            </p:blipFill>
            <p:spPr>
              <a:xfrm>
                <a:off x="11779599" y="6821530"/>
                <a:ext cx="5761905" cy="2761905"/>
              </a:xfrm>
              <a:prstGeom prst="rect">
                <a:avLst/>
              </a:prstGeom>
            </p:spPr>
          </p:pic>
        </p:grpSp>
        <p:sp>
          <p:nvSpPr>
            <p:cNvPr id="45" name="TextBox 44">
              <a:extLst>
                <a:ext uri="{FF2B5EF4-FFF2-40B4-BE49-F238E27FC236}">
                  <a16:creationId xmlns:a16="http://schemas.microsoft.com/office/drawing/2014/main" id="{D12316A4-F30A-D443-5E42-51D96B61F812}"/>
                </a:ext>
              </a:extLst>
            </p:cNvPr>
            <p:cNvSpPr txBox="1"/>
            <p:nvPr/>
          </p:nvSpPr>
          <p:spPr>
            <a:xfrm>
              <a:off x="10984336" y="7200900"/>
              <a:ext cx="3505200" cy="1938992"/>
            </a:xfrm>
            <a:prstGeom prst="rect">
              <a:avLst/>
            </a:prstGeom>
            <a:noFill/>
          </p:spPr>
          <p:txBody>
            <a:bodyPr wrap="square" rtlCol="0">
              <a:spAutoFit/>
            </a:bodyPr>
            <a:lstStyle/>
            <a:p>
              <a:r>
                <a:rPr lang="ko-KR" altLang="en-US" sz="2000" dirty="0">
                  <a:latin typeface="나눔스퀘어 Bold" pitchFamily="50" charset="-127"/>
                  <a:ea typeface="나눔스퀘어 Bold" pitchFamily="50" charset="-127"/>
                </a:rPr>
                <a:t>황 준 하</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팀 원</a:t>
              </a:r>
              <a:endParaRPr lang="en-US" altLang="ko-KR" sz="2000" dirty="0">
                <a:latin typeface="나눔스퀘어 Bold" pitchFamily="50" charset="-127"/>
                <a:ea typeface="나눔스퀘어 Bold" pitchFamily="50" charset="-127"/>
              </a:endParaRPr>
            </a:p>
            <a:p>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데이터 수집 </a:t>
              </a:r>
              <a:r>
                <a:rPr lang="en-US" altLang="ko-KR" sz="2000" dirty="0">
                  <a:latin typeface="나눔스퀘어 Bold" pitchFamily="50" charset="-127"/>
                  <a:ea typeface="나눔스퀘어 Bold" pitchFamily="50" charset="-127"/>
                </a:rPr>
                <a:t>/</a:t>
              </a:r>
              <a:r>
                <a:rPr lang="ko-KR" altLang="en-US" sz="2000" dirty="0">
                  <a:latin typeface="나눔스퀘어 Bold" pitchFamily="50" charset="-127"/>
                  <a:ea typeface="나눔스퀘어 Bold" pitchFamily="50" charset="-127"/>
                </a:rPr>
                <a:t> 전처리</a:t>
              </a:r>
              <a:endParaRPr lang="en-US" altLang="ko-KR" sz="2000" dirty="0">
                <a:latin typeface="나눔스퀘어 Bold" pitchFamily="50" charset="-127"/>
                <a:ea typeface="나눔스퀘어 Bold" pitchFamily="50" charset="-127"/>
              </a:endParaRPr>
            </a:p>
            <a:p>
              <a:r>
                <a:rPr lang="ko-KR" altLang="en-US" sz="2000" dirty="0">
                  <a:latin typeface="나눔스퀘어 Bold" pitchFamily="50" charset="-127"/>
                  <a:ea typeface="나눔스퀘어 Bold" pitchFamily="50" charset="-127"/>
                </a:rPr>
                <a:t>질병진단 모델 구현</a:t>
              </a:r>
              <a:endParaRPr lang="en-US" altLang="ko-KR" sz="2000" dirty="0">
                <a:latin typeface="나눔스퀘어 Bold" pitchFamily="50" charset="-127"/>
                <a:ea typeface="나눔스퀘어 Bold" pitchFamily="50" charset="-127"/>
              </a:endParaRPr>
            </a:p>
          </p:txBody>
        </p:sp>
        <p:sp>
          <p:nvSpPr>
            <p:cNvPr id="51" name="타원 59">
              <a:extLst>
                <a:ext uri="{FF2B5EF4-FFF2-40B4-BE49-F238E27FC236}">
                  <a16:creationId xmlns:a16="http://schemas.microsoft.com/office/drawing/2014/main" id="{3ADB57EC-D747-39B8-DF13-C8E32134F873}"/>
                </a:ext>
              </a:extLst>
            </p:cNvPr>
            <p:cNvSpPr/>
            <p:nvPr/>
          </p:nvSpPr>
          <p:spPr>
            <a:xfrm>
              <a:off x="14680036" y="7199619"/>
              <a:ext cx="1371600" cy="1295400"/>
            </a:xfrm>
            <a:prstGeom prst="ellipse">
              <a:avLst/>
            </a:prstGeom>
            <a:blipFill>
              <a:blip r:embed="rId10"/>
              <a:stretch>
                <a:fillRect/>
              </a:stretch>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2" name="TextBox 51">
            <a:extLst>
              <a:ext uri="{FF2B5EF4-FFF2-40B4-BE49-F238E27FC236}">
                <a16:creationId xmlns:a16="http://schemas.microsoft.com/office/drawing/2014/main" id="{1E4C78AB-C48C-E879-9AFB-7604BC28C486}"/>
              </a:ext>
            </a:extLst>
          </p:cNvPr>
          <p:cNvSpPr txBox="1"/>
          <p:nvPr/>
        </p:nvSpPr>
        <p:spPr>
          <a:xfrm>
            <a:off x="12725400" y="9803368"/>
            <a:ext cx="3581400" cy="369332"/>
          </a:xfrm>
          <a:prstGeom prst="rect">
            <a:avLst/>
          </a:prstGeom>
          <a:noFill/>
        </p:spPr>
        <p:txBody>
          <a:bodyPr wrap="square" rtlCol="0">
            <a:spAutoFit/>
          </a:bodyPr>
          <a:lstStyle/>
          <a:p>
            <a:pPr algn="r"/>
            <a:r>
              <a:rPr lang="ko-KR" altLang="en-US" dirty="0"/>
              <a:t>출처 </a:t>
            </a:r>
            <a:r>
              <a:rPr lang="en-US" altLang="ko-KR" dirty="0"/>
              <a:t>:</a:t>
            </a:r>
            <a:r>
              <a:rPr lang="ko-KR" altLang="en-US" dirty="0"/>
              <a:t> </a:t>
            </a:r>
            <a:r>
              <a:rPr lang="ko-KR" altLang="en-US" dirty="0" err="1"/>
              <a:t>블리자드엔터테이먼트</a:t>
            </a:r>
            <a:endParaRPr lang="en-KR" dirty="0"/>
          </a:p>
        </p:txBody>
      </p:sp>
      <p:sp>
        <p:nvSpPr>
          <p:cNvPr id="5" name="Object 10">
            <a:extLst>
              <a:ext uri="{FF2B5EF4-FFF2-40B4-BE49-F238E27FC236}">
                <a16:creationId xmlns:a16="http://schemas.microsoft.com/office/drawing/2014/main" id="{B9860E8C-44C5-1D2C-7F81-58BB1B0FE61E}"/>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02.</a:t>
            </a:r>
          </a:p>
          <a:p>
            <a:r>
              <a:rPr lang="ko-KR" altLang="en-US" sz="4000" dirty="0">
                <a:solidFill>
                  <a:srgbClr val="000000"/>
                </a:solidFill>
                <a:latin typeface="나눔스퀘어 Bold" pitchFamily="50" charset="-127"/>
                <a:ea typeface="나눔스퀘어 Bold" pitchFamily="50" charset="-127"/>
              </a:rPr>
              <a:t>역할 및 담당</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4268489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5" name="Object 10">
            <a:extLst>
              <a:ext uri="{FF2B5EF4-FFF2-40B4-BE49-F238E27FC236}">
                <a16:creationId xmlns:a16="http://schemas.microsoft.com/office/drawing/2014/main" id="{B9860E8C-44C5-1D2C-7F81-58BB1B0FE61E}"/>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03.</a:t>
            </a:r>
          </a:p>
          <a:p>
            <a:r>
              <a:rPr lang="ko-KR" altLang="en-US" sz="4000" dirty="0">
                <a:solidFill>
                  <a:srgbClr val="000000"/>
                </a:solidFill>
                <a:latin typeface="나눔스퀘어 Bold" pitchFamily="50" charset="-127"/>
                <a:ea typeface="나눔스퀘어 Bold" pitchFamily="50" charset="-127"/>
              </a:rPr>
              <a:t>데이터 베이스</a:t>
            </a:r>
            <a:endParaRPr lang="en-US" sz="4000" dirty="0">
              <a:latin typeface="나눔스퀘어 Bold" pitchFamily="50" charset="-127"/>
              <a:ea typeface="나눔스퀘어 Bold" pitchFamily="50" charset="-127"/>
            </a:endParaRPr>
          </a:p>
        </p:txBody>
      </p:sp>
      <p:grpSp>
        <p:nvGrpSpPr>
          <p:cNvPr id="9" name="Group 8">
            <a:extLst>
              <a:ext uri="{FF2B5EF4-FFF2-40B4-BE49-F238E27FC236}">
                <a16:creationId xmlns:a16="http://schemas.microsoft.com/office/drawing/2014/main" id="{8445CAA6-3A50-056B-B53F-C1A8BD316095}"/>
              </a:ext>
            </a:extLst>
          </p:cNvPr>
          <p:cNvGrpSpPr/>
          <p:nvPr/>
        </p:nvGrpSpPr>
        <p:grpSpPr>
          <a:xfrm>
            <a:off x="4501992" y="3723196"/>
            <a:ext cx="7094752" cy="2761905"/>
            <a:chOff x="5741282" y="3723196"/>
            <a:chExt cx="7094752" cy="2761905"/>
          </a:xfrm>
        </p:grpSpPr>
        <p:grpSp>
          <p:nvGrpSpPr>
            <p:cNvPr id="17" name="그룹 1004">
              <a:extLst>
                <a:ext uri="{FF2B5EF4-FFF2-40B4-BE49-F238E27FC236}">
                  <a16:creationId xmlns:a16="http://schemas.microsoft.com/office/drawing/2014/main" id="{988B6A07-CB1A-B4AF-6965-B44AD0167D50}"/>
                </a:ext>
              </a:extLst>
            </p:cNvPr>
            <p:cNvGrpSpPr/>
            <p:nvPr/>
          </p:nvGrpSpPr>
          <p:grpSpPr>
            <a:xfrm>
              <a:off x="5741282" y="3723196"/>
              <a:ext cx="5761905" cy="2761905"/>
              <a:chOff x="5741282" y="3723196"/>
              <a:chExt cx="5761905" cy="2761905"/>
            </a:xfrm>
          </p:grpSpPr>
          <p:pic>
            <p:nvPicPr>
              <p:cNvPr id="24" name="Object 14">
                <a:extLst>
                  <a:ext uri="{FF2B5EF4-FFF2-40B4-BE49-F238E27FC236}">
                    <a16:creationId xmlns:a16="http://schemas.microsoft.com/office/drawing/2014/main" id="{898277D6-3A83-C365-1C3F-2D7EED84591B}"/>
                  </a:ext>
                </a:extLst>
              </p:cNvPr>
              <p:cNvPicPr>
                <a:picLocks noChangeAspect="1"/>
              </p:cNvPicPr>
              <p:nvPr/>
            </p:nvPicPr>
            <p:blipFill>
              <a:blip r:embed="rId4" cstate="print"/>
              <a:stretch>
                <a:fillRect/>
              </a:stretch>
            </p:blipFill>
            <p:spPr>
              <a:xfrm>
                <a:off x="5741282" y="3723196"/>
                <a:ext cx="5761905" cy="2761905"/>
              </a:xfrm>
              <a:prstGeom prst="rect">
                <a:avLst/>
              </a:prstGeom>
            </p:spPr>
          </p:pic>
        </p:grpSp>
        <p:sp>
          <p:nvSpPr>
            <p:cNvPr id="20" name="Object 33">
              <a:extLst>
                <a:ext uri="{FF2B5EF4-FFF2-40B4-BE49-F238E27FC236}">
                  <a16:creationId xmlns:a16="http://schemas.microsoft.com/office/drawing/2014/main" id="{C5D4B5AE-2C08-E2C8-D22E-61255352D4C9}"/>
                </a:ext>
              </a:extLst>
            </p:cNvPr>
            <p:cNvSpPr txBox="1"/>
            <p:nvPr/>
          </p:nvSpPr>
          <p:spPr>
            <a:xfrm>
              <a:off x="6217619" y="4920906"/>
              <a:ext cx="6618415" cy="1138773"/>
            </a:xfrm>
            <a:prstGeom prst="rect">
              <a:avLst/>
            </a:prstGeom>
            <a:noFill/>
          </p:spPr>
          <p:txBody>
            <a:bodyPr wrap="square" rtlCol="0" anchor="t">
              <a:spAutoFit/>
            </a:bodyPr>
            <a:lstStyle/>
            <a:p>
              <a:r>
                <a:rPr lang="ko-KR" altLang="en-US" sz="2100" kern="0" spc="-100" dirty="0">
                  <a:solidFill>
                    <a:srgbClr val="000000"/>
                  </a:solidFill>
                  <a:latin typeface="NEXON Lv1 Gothic OTF" pitchFamily="34" charset="0"/>
                  <a:cs typeface="NEXON Lv1 Gothic OTF" pitchFamily="34" charset="0"/>
                </a:rPr>
                <a:t>환경 데이터</a:t>
              </a:r>
              <a:endParaRPr lang="en-US" sz="2100" kern="0" spc="-100" dirty="0">
                <a:solidFill>
                  <a:srgbClr val="000000"/>
                </a:solidFill>
                <a:latin typeface="NEXON Lv1 Gothic OTF" pitchFamily="34" charset="0"/>
                <a:cs typeface="NEXON Lv1 Gothic OTF" pitchFamily="34" charset="0"/>
              </a:endParaRPr>
            </a:p>
            <a:p>
              <a:r>
                <a:rPr lang="en-US" sz="4700" b="1" kern="0" spc="-200" dirty="0">
                  <a:solidFill>
                    <a:srgbClr val="000000"/>
                  </a:solidFill>
                  <a:latin typeface="NEXON Lv1 Gothic OTF Bold" pitchFamily="34" charset="0"/>
                  <a:cs typeface="NEXON Lv1 Gothic OTF" pitchFamily="34" charset="0"/>
                </a:rPr>
                <a:t>3,446</a:t>
              </a:r>
              <a:r>
                <a:rPr lang="en-US" sz="3400" kern="0" spc="-100" dirty="0">
                  <a:solidFill>
                    <a:srgbClr val="000000"/>
                  </a:solidFill>
                  <a:latin typeface="NEXON Lv1 Gothic OTF" pitchFamily="34" charset="0"/>
                  <a:cs typeface="NEXON Lv1 Gothic OTF" pitchFamily="34" charset="0"/>
                </a:rPr>
                <a:t>개</a:t>
              </a:r>
              <a:endParaRPr lang="en-US" dirty="0"/>
            </a:p>
          </p:txBody>
        </p:sp>
        <p:grpSp>
          <p:nvGrpSpPr>
            <p:cNvPr id="22" name="그룹 1010">
              <a:extLst>
                <a:ext uri="{FF2B5EF4-FFF2-40B4-BE49-F238E27FC236}">
                  <a16:creationId xmlns:a16="http://schemas.microsoft.com/office/drawing/2014/main" id="{A15ABB07-3A1B-8306-EBE5-0F60D4BB9237}"/>
                </a:ext>
              </a:extLst>
            </p:cNvPr>
            <p:cNvGrpSpPr/>
            <p:nvPr/>
          </p:nvGrpSpPr>
          <p:grpSpPr>
            <a:xfrm>
              <a:off x="9677400" y="3924301"/>
              <a:ext cx="1600200" cy="1600200"/>
              <a:chOff x="9685750" y="4050279"/>
              <a:chExt cx="1339774" cy="1342417"/>
            </a:xfrm>
          </p:grpSpPr>
          <p:pic>
            <p:nvPicPr>
              <p:cNvPr id="23" name="Object 34">
                <a:extLst>
                  <a:ext uri="{FF2B5EF4-FFF2-40B4-BE49-F238E27FC236}">
                    <a16:creationId xmlns:a16="http://schemas.microsoft.com/office/drawing/2014/main" id="{3FFF6F32-46F3-C387-9FDF-246BACDB2CE0}"/>
                  </a:ext>
                </a:extLst>
              </p:cNvPr>
              <p:cNvPicPr>
                <a:picLocks noChangeAspect="1"/>
              </p:cNvPicPr>
              <p:nvPr/>
            </p:nvPicPr>
            <p:blipFill>
              <a:blip r:embed="rId5" cstate="print"/>
              <a:stretch>
                <a:fillRect/>
              </a:stretch>
            </p:blipFill>
            <p:spPr>
              <a:xfrm>
                <a:off x="9685750" y="4050279"/>
                <a:ext cx="1339774" cy="1342417"/>
              </a:xfrm>
              <a:prstGeom prst="rect">
                <a:avLst/>
              </a:prstGeom>
              <a:ln>
                <a:noFill/>
              </a:ln>
              <a:effectLst>
                <a:outerShdw blurRad="292100" dist="139700" dir="2700000" algn="tl" rotWithShape="0">
                  <a:srgbClr val="333333">
                    <a:alpha val="65000"/>
                  </a:srgbClr>
                </a:outerShdw>
              </a:effectLst>
            </p:spPr>
          </p:pic>
        </p:grpSp>
      </p:grpSp>
      <p:grpSp>
        <p:nvGrpSpPr>
          <p:cNvPr id="25" name="Group 24">
            <a:extLst>
              <a:ext uri="{FF2B5EF4-FFF2-40B4-BE49-F238E27FC236}">
                <a16:creationId xmlns:a16="http://schemas.microsoft.com/office/drawing/2014/main" id="{B8E1BD4A-B826-CF0D-3A58-631A8B5EC68D}"/>
              </a:ext>
            </a:extLst>
          </p:cNvPr>
          <p:cNvGrpSpPr/>
          <p:nvPr/>
        </p:nvGrpSpPr>
        <p:grpSpPr>
          <a:xfrm>
            <a:off x="11430000" y="6821530"/>
            <a:ext cx="7208330" cy="2761905"/>
            <a:chOff x="11779599" y="6821530"/>
            <a:chExt cx="7208330" cy="2761905"/>
          </a:xfrm>
        </p:grpSpPr>
        <p:grpSp>
          <p:nvGrpSpPr>
            <p:cNvPr id="26" name="그룹 1006">
              <a:extLst>
                <a:ext uri="{FF2B5EF4-FFF2-40B4-BE49-F238E27FC236}">
                  <a16:creationId xmlns:a16="http://schemas.microsoft.com/office/drawing/2014/main" id="{6A6DC61D-B3EF-66F9-0C37-6710E07E9438}"/>
                </a:ext>
              </a:extLst>
            </p:cNvPr>
            <p:cNvGrpSpPr/>
            <p:nvPr/>
          </p:nvGrpSpPr>
          <p:grpSpPr>
            <a:xfrm>
              <a:off x="11779599" y="6821530"/>
              <a:ext cx="5761905" cy="2761905"/>
              <a:chOff x="11779599" y="6821530"/>
              <a:chExt cx="5761905" cy="2761905"/>
            </a:xfrm>
          </p:grpSpPr>
          <p:pic>
            <p:nvPicPr>
              <p:cNvPr id="29" name="Object 20">
                <a:extLst>
                  <a:ext uri="{FF2B5EF4-FFF2-40B4-BE49-F238E27FC236}">
                    <a16:creationId xmlns:a16="http://schemas.microsoft.com/office/drawing/2014/main" id="{62F690F0-7F7B-B601-F530-FC15109A3CCD}"/>
                  </a:ext>
                </a:extLst>
              </p:cNvPr>
              <p:cNvPicPr>
                <a:picLocks noChangeAspect="1"/>
              </p:cNvPicPr>
              <p:nvPr/>
            </p:nvPicPr>
            <p:blipFill>
              <a:blip r:embed="rId4" cstate="print"/>
              <a:stretch>
                <a:fillRect/>
              </a:stretch>
            </p:blipFill>
            <p:spPr>
              <a:xfrm>
                <a:off x="11779599" y="6821530"/>
                <a:ext cx="5761905" cy="2761905"/>
              </a:xfrm>
              <a:prstGeom prst="rect">
                <a:avLst/>
              </a:prstGeom>
            </p:spPr>
          </p:pic>
        </p:grpSp>
        <p:sp>
          <p:nvSpPr>
            <p:cNvPr id="27" name="Object 49">
              <a:extLst>
                <a:ext uri="{FF2B5EF4-FFF2-40B4-BE49-F238E27FC236}">
                  <a16:creationId xmlns:a16="http://schemas.microsoft.com/office/drawing/2014/main" id="{0EA4E827-044D-91E7-D6AE-2A6A9BA5CC7F}"/>
                </a:ext>
              </a:extLst>
            </p:cNvPr>
            <p:cNvSpPr txBox="1"/>
            <p:nvPr/>
          </p:nvSpPr>
          <p:spPr>
            <a:xfrm>
              <a:off x="12369514" y="8077385"/>
              <a:ext cx="6618415" cy="1138773"/>
            </a:xfrm>
            <a:prstGeom prst="rect">
              <a:avLst/>
            </a:prstGeom>
            <a:noFill/>
          </p:spPr>
          <p:txBody>
            <a:bodyPr wrap="square" rtlCol="0" anchor="t">
              <a:spAutoFit/>
            </a:bodyPr>
            <a:lstStyle/>
            <a:p>
              <a:r>
                <a:rPr lang="ko-KR" altLang="en-US" sz="2100" kern="0" spc="-100" dirty="0">
                  <a:solidFill>
                    <a:srgbClr val="000000"/>
                  </a:solidFill>
                  <a:latin typeface="NEXON Lv1 Gothic OTF" pitchFamily="34" charset="0"/>
                  <a:cs typeface="NEXON Lv1 Gothic OTF" pitchFamily="34" charset="0"/>
                </a:rPr>
                <a:t>이미지가 가진 생육 정보</a:t>
              </a:r>
              <a:endParaRPr lang="en-US" sz="2100" kern="0" spc="-100" dirty="0">
                <a:solidFill>
                  <a:srgbClr val="000000"/>
                </a:solidFill>
                <a:latin typeface="NEXON Lv1 Gothic OTF" pitchFamily="34" charset="0"/>
                <a:cs typeface="NEXON Lv1 Gothic OTF" pitchFamily="34" charset="0"/>
              </a:endParaRPr>
            </a:p>
            <a:p>
              <a:r>
                <a:rPr lang="en-US" altLang="ko-KR" sz="4700" b="1" kern="0" spc="-200" dirty="0">
                  <a:solidFill>
                    <a:srgbClr val="000000"/>
                  </a:solidFill>
                  <a:latin typeface="NEXON Lv1 Gothic OTF Bold" pitchFamily="34" charset="0"/>
                  <a:cs typeface="NEXON Lv1 Gothic OTF" pitchFamily="34" charset="0"/>
                </a:rPr>
                <a:t>34,506</a:t>
              </a:r>
              <a:r>
                <a:rPr lang="ko-KR" altLang="en-US" sz="3400" kern="0" spc="-100" dirty="0">
                  <a:solidFill>
                    <a:srgbClr val="000000"/>
                  </a:solidFill>
                  <a:latin typeface="NEXON Lv1 Gothic OTF" pitchFamily="34" charset="0"/>
                  <a:cs typeface="NEXON Lv1 Gothic OTF" pitchFamily="34" charset="0"/>
                </a:rPr>
                <a:t>개</a:t>
              </a:r>
              <a:endParaRPr lang="en-US" dirty="0"/>
            </a:p>
          </p:txBody>
        </p:sp>
        <p:pic>
          <p:nvPicPr>
            <p:cNvPr id="28" name="Picture 4" descr="스마트 팜 - 무료 농업 및 원예개 아이콘">
              <a:extLst>
                <a:ext uri="{FF2B5EF4-FFF2-40B4-BE49-F238E27FC236}">
                  <a16:creationId xmlns:a16="http://schemas.microsoft.com/office/drawing/2014/main" id="{63D073FB-C881-A292-4F40-A1CD3DBCDD7D}"/>
                </a:ext>
              </a:extLst>
            </p:cNvPr>
            <p:cNvPicPr>
              <a:picLocks noChangeAspect="1" noChangeArrowheads="1"/>
            </p:cNvPicPr>
            <p:nvPr/>
          </p:nvPicPr>
          <p:blipFill>
            <a:blip r:embed="rId6"/>
            <a:srcRect/>
            <a:stretch>
              <a:fillRect/>
            </a:stretch>
          </p:blipFill>
          <p:spPr bwMode="auto">
            <a:xfrm>
              <a:off x="15621000" y="6972300"/>
              <a:ext cx="1676400" cy="1676400"/>
            </a:xfrm>
            <a:prstGeom prst="rect">
              <a:avLst/>
            </a:prstGeom>
            <a:noFill/>
          </p:spPr>
        </p:pic>
      </p:grpSp>
      <p:grpSp>
        <p:nvGrpSpPr>
          <p:cNvPr id="30" name="Group 29">
            <a:extLst>
              <a:ext uri="{FF2B5EF4-FFF2-40B4-BE49-F238E27FC236}">
                <a16:creationId xmlns:a16="http://schemas.microsoft.com/office/drawing/2014/main" id="{D2C74AA4-494F-9E3B-97E4-7AED7672A353}"/>
              </a:ext>
            </a:extLst>
          </p:cNvPr>
          <p:cNvGrpSpPr/>
          <p:nvPr/>
        </p:nvGrpSpPr>
        <p:grpSpPr>
          <a:xfrm>
            <a:off x="4501992" y="674934"/>
            <a:ext cx="7156608" cy="2761905"/>
            <a:chOff x="5741282" y="674934"/>
            <a:chExt cx="7156608" cy="2761905"/>
          </a:xfrm>
        </p:grpSpPr>
        <p:grpSp>
          <p:nvGrpSpPr>
            <p:cNvPr id="31" name="그룹 1002">
              <a:extLst>
                <a:ext uri="{FF2B5EF4-FFF2-40B4-BE49-F238E27FC236}">
                  <a16:creationId xmlns:a16="http://schemas.microsoft.com/office/drawing/2014/main" id="{E72401D0-0066-2DE6-5523-A69C44A2CDCD}"/>
                </a:ext>
              </a:extLst>
            </p:cNvPr>
            <p:cNvGrpSpPr/>
            <p:nvPr/>
          </p:nvGrpSpPr>
          <p:grpSpPr>
            <a:xfrm>
              <a:off x="5741282" y="674934"/>
              <a:ext cx="5761905" cy="2761905"/>
              <a:chOff x="5741282" y="674934"/>
              <a:chExt cx="5761905" cy="2761905"/>
            </a:xfrm>
          </p:grpSpPr>
          <p:pic>
            <p:nvPicPr>
              <p:cNvPr id="53" name="Object 8">
                <a:extLst>
                  <a:ext uri="{FF2B5EF4-FFF2-40B4-BE49-F238E27FC236}">
                    <a16:creationId xmlns:a16="http://schemas.microsoft.com/office/drawing/2014/main" id="{79C15831-FD78-B2D2-2FB5-2DBE897D3CF3}"/>
                  </a:ext>
                </a:extLst>
              </p:cNvPr>
              <p:cNvPicPr>
                <a:picLocks noChangeAspect="1"/>
              </p:cNvPicPr>
              <p:nvPr/>
            </p:nvPicPr>
            <p:blipFill>
              <a:blip r:embed="rId4" cstate="print"/>
              <a:stretch>
                <a:fillRect/>
              </a:stretch>
            </p:blipFill>
            <p:spPr>
              <a:xfrm>
                <a:off x="5741282" y="674934"/>
                <a:ext cx="5761905" cy="2761905"/>
              </a:xfrm>
              <a:prstGeom prst="rect">
                <a:avLst/>
              </a:prstGeom>
            </p:spPr>
          </p:pic>
        </p:grpSp>
        <p:sp>
          <p:nvSpPr>
            <p:cNvPr id="35" name="Object 26">
              <a:extLst>
                <a:ext uri="{FF2B5EF4-FFF2-40B4-BE49-F238E27FC236}">
                  <a16:creationId xmlns:a16="http://schemas.microsoft.com/office/drawing/2014/main" id="{4B168DEA-B0C7-4915-09DE-78B63824F703}"/>
                </a:ext>
              </a:extLst>
            </p:cNvPr>
            <p:cNvSpPr txBox="1"/>
            <p:nvPr/>
          </p:nvSpPr>
          <p:spPr>
            <a:xfrm>
              <a:off x="6279475" y="1831965"/>
              <a:ext cx="6618415" cy="1138773"/>
            </a:xfrm>
            <a:prstGeom prst="rect">
              <a:avLst/>
            </a:prstGeom>
            <a:noFill/>
          </p:spPr>
          <p:txBody>
            <a:bodyPr wrap="square" rtlCol="0" anchor="t">
              <a:spAutoFit/>
            </a:bodyPr>
            <a:lstStyle/>
            <a:p>
              <a:r>
                <a:rPr lang="ko-KR" altLang="en-US" sz="2100" kern="0" spc="-100" dirty="0" err="1">
                  <a:solidFill>
                    <a:srgbClr val="000000"/>
                  </a:solidFill>
                  <a:latin typeface="NEXON Lv1 Gothic OTF" pitchFamily="34" charset="0"/>
                  <a:cs typeface="NEXON Lv1 Gothic OTF" pitchFamily="34" charset="0"/>
                </a:rPr>
                <a:t>급액</a:t>
              </a:r>
              <a:r>
                <a:rPr lang="ko-KR" altLang="en-US" sz="2100" kern="0" spc="-100" dirty="0">
                  <a:solidFill>
                    <a:srgbClr val="000000"/>
                  </a:solidFill>
                  <a:latin typeface="NEXON Lv1 Gothic OTF" pitchFamily="34" charset="0"/>
                  <a:cs typeface="NEXON Lv1 Gothic OTF" pitchFamily="34" charset="0"/>
                </a:rPr>
                <a:t> 데이터</a:t>
              </a:r>
              <a:endParaRPr lang="en-US" sz="2100" kern="0" spc="-100" dirty="0">
                <a:solidFill>
                  <a:srgbClr val="000000"/>
                </a:solidFill>
                <a:latin typeface="NEXON Lv1 Gothic OTF" pitchFamily="34" charset="0"/>
                <a:cs typeface="NEXON Lv1 Gothic OTF" pitchFamily="34" charset="0"/>
              </a:endParaRPr>
            </a:p>
            <a:p>
              <a:r>
                <a:rPr lang="en-US" sz="4700" b="1" kern="0" spc="-200" dirty="0">
                  <a:solidFill>
                    <a:srgbClr val="000000"/>
                  </a:solidFill>
                  <a:latin typeface="NEXON Lv1 Gothic OTF Bold" pitchFamily="34" charset="0"/>
                  <a:cs typeface="NEXON Lv1 Gothic OTF" pitchFamily="34" charset="0"/>
                </a:rPr>
                <a:t>3,446</a:t>
              </a:r>
              <a:r>
                <a:rPr lang="en-US" sz="3400" kern="0" spc="-100" dirty="0">
                  <a:solidFill>
                    <a:srgbClr val="000000"/>
                  </a:solidFill>
                  <a:latin typeface="NEXON Lv1 Gothic OTF" pitchFamily="34" charset="0"/>
                  <a:cs typeface="NEXON Lv1 Gothic OTF" pitchFamily="34" charset="0"/>
                </a:rPr>
                <a:t>개</a:t>
              </a:r>
              <a:endParaRPr lang="en-US" dirty="0"/>
            </a:p>
          </p:txBody>
        </p:sp>
        <p:pic>
          <p:nvPicPr>
            <p:cNvPr id="38" name="Picture 6" descr="스마트 팜 - 무료 전자개 아이콘">
              <a:extLst>
                <a:ext uri="{FF2B5EF4-FFF2-40B4-BE49-F238E27FC236}">
                  <a16:creationId xmlns:a16="http://schemas.microsoft.com/office/drawing/2014/main" id="{40AC313D-9F4D-2EC5-55C7-FC5B78C57FBD}"/>
                </a:ext>
              </a:extLst>
            </p:cNvPr>
            <p:cNvPicPr>
              <a:picLocks noChangeAspect="1" noChangeArrowheads="1"/>
            </p:cNvPicPr>
            <p:nvPr/>
          </p:nvPicPr>
          <p:blipFill>
            <a:blip r:embed="rId7"/>
            <a:srcRect/>
            <a:stretch>
              <a:fillRect/>
            </a:stretch>
          </p:blipFill>
          <p:spPr bwMode="auto">
            <a:xfrm>
              <a:off x="9528268" y="876300"/>
              <a:ext cx="1673132" cy="1676400"/>
            </a:xfrm>
            <a:prstGeom prst="rect">
              <a:avLst/>
            </a:prstGeom>
            <a:noFill/>
          </p:spPr>
        </p:pic>
      </p:grpSp>
      <p:grpSp>
        <p:nvGrpSpPr>
          <p:cNvPr id="54" name="Group 53">
            <a:extLst>
              <a:ext uri="{FF2B5EF4-FFF2-40B4-BE49-F238E27FC236}">
                <a16:creationId xmlns:a16="http://schemas.microsoft.com/office/drawing/2014/main" id="{D5B7851A-B747-5C53-C86B-016461279AFD}"/>
              </a:ext>
            </a:extLst>
          </p:cNvPr>
          <p:cNvGrpSpPr/>
          <p:nvPr/>
        </p:nvGrpSpPr>
        <p:grpSpPr>
          <a:xfrm>
            <a:off x="4501992" y="6821530"/>
            <a:ext cx="7094752" cy="2761905"/>
            <a:chOff x="5741282" y="6821530"/>
            <a:chExt cx="7094752" cy="2761905"/>
          </a:xfrm>
        </p:grpSpPr>
        <p:grpSp>
          <p:nvGrpSpPr>
            <p:cNvPr id="55" name="그룹 1003">
              <a:extLst>
                <a:ext uri="{FF2B5EF4-FFF2-40B4-BE49-F238E27FC236}">
                  <a16:creationId xmlns:a16="http://schemas.microsoft.com/office/drawing/2014/main" id="{DE5A706D-1882-9E40-64DC-1F0F808DD995}"/>
                </a:ext>
              </a:extLst>
            </p:cNvPr>
            <p:cNvGrpSpPr/>
            <p:nvPr/>
          </p:nvGrpSpPr>
          <p:grpSpPr>
            <a:xfrm>
              <a:off x="5741282" y="6821530"/>
              <a:ext cx="5761905" cy="2761905"/>
              <a:chOff x="5741282" y="6821530"/>
              <a:chExt cx="5761905" cy="2761905"/>
            </a:xfrm>
          </p:grpSpPr>
          <p:pic>
            <p:nvPicPr>
              <p:cNvPr id="58" name="Object 11">
                <a:extLst>
                  <a:ext uri="{FF2B5EF4-FFF2-40B4-BE49-F238E27FC236}">
                    <a16:creationId xmlns:a16="http://schemas.microsoft.com/office/drawing/2014/main" id="{526AD18F-D98F-CBE8-E48D-F1A3700CBE0C}"/>
                  </a:ext>
                </a:extLst>
              </p:cNvPr>
              <p:cNvPicPr>
                <a:picLocks noChangeAspect="1"/>
              </p:cNvPicPr>
              <p:nvPr/>
            </p:nvPicPr>
            <p:blipFill>
              <a:blip r:embed="rId4" cstate="print"/>
              <a:stretch>
                <a:fillRect/>
              </a:stretch>
            </p:blipFill>
            <p:spPr>
              <a:xfrm>
                <a:off x="5741282" y="6821530"/>
                <a:ext cx="5761905" cy="2761905"/>
              </a:xfrm>
              <a:prstGeom prst="rect">
                <a:avLst/>
              </a:prstGeom>
            </p:spPr>
          </p:pic>
        </p:grpSp>
        <p:sp>
          <p:nvSpPr>
            <p:cNvPr id="56" name="Object 37">
              <a:extLst>
                <a:ext uri="{FF2B5EF4-FFF2-40B4-BE49-F238E27FC236}">
                  <a16:creationId xmlns:a16="http://schemas.microsoft.com/office/drawing/2014/main" id="{68057B75-5780-8F6A-5915-FEB239B7E826}"/>
                </a:ext>
              </a:extLst>
            </p:cNvPr>
            <p:cNvSpPr txBox="1"/>
            <p:nvPr/>
          </p:nvSpPr>
          <p:spPr>
            <a:xfrm>
              <a:off x="6217619" y="8088210"/>
              <a:ext cx="6618415" cy="1138773"/>
            </a:xfrm>
            <a:prstGeom prst="rect">
              <a:avLst/>
            </a:prstGeom>
            <a:noFill/>
          </p:spPr>
          <p:txBody>
            <a:bodyPr wrap="square" rtlCol="0" anchor="t">
              <a:spAutoFit/>
            </a:bodyPr>
            <a:lstStyle/>
            <a:p>
              <a:r>
                <a:rPr lang="ko-KR" altLang="en-US" sz="2100" kern="0" spc="-100" dirty="0">
                  <a:solidFill>
                    <a:srgbClr val="000000"/>
                  </a:solidFill>
                  <a:latin typeface="NEXON Lv1 Gothic OTF" pitchFamily="34" charset="0"/>
                  <a:cs typeface="NEXON Lv1 Gothic OTF" pitchFamily="34" charset="0"/>
                </a:rPr>
                <a:t>이미지 정보</a:t>
              </a:r>
              <a:endParaRPr lang="en-US" sz="2100" kern="0" spc="-100" dirty="0">
                <a:solidFill>
                  <a:srgbClr val="000000"/>
                </a:solidFill>
                <a:latin typeface="NEXON Lv1 Gothic OTF" pitchFamily="34" charset="0"/>
                <a:cs typeface="NEXON Lv1 Gothic OTF" pitchFamily="34" charset="0"/>
              </a:endParaRPr>
            </a:p>
            <a:p>
              <a:r>
                <a:rPr lang="en-US" altLang="ko-KR" sz="4700" b="1" kern="0" spc="-200" dirty="0">
                  <a:solidFill>
                    <a:srgbClr val="000000"/>
                  </a:solidFill>
                  <a:latin typeface="NEXON Lv1 Gothic OTF Bold" pitchFamily="34" charset="0"/>
                  <a:cs typeface="NEXON Lv1 Gothic OTF" pitchFamily="34" charset="0"/>
                </a:rPr>
                <a:t>34,506</a:t>
              </a:r>
              <a:r>
                <a:rPr lang="ko-KR" altLang="en-US" sz="3400" kern="0" spc="-100" dirty="0">
                  <a:solidFill>
                    <a:srgbClr val="000000"/>
                  </a:solidFill>
                  <a:latin typeface="NEXON Lv1 Gothic OTF" pitchFamily="34" charset="0"/>
                  <a:cs typeface="NEXON Lv1 Gothic OTF" pitchFamily="34" charset="0"/>
                </a:rPr>
                <a:t>개</a:t>
              </a:r>
              <a:endParaRPr lang="en-US" dirty="0"/>
            </a:p>
          </p:txBody>
        </p:sp>
        <p:pic>
          <p:nvPicPr>
            <p:cNvPr id="57" name="Picture 8" descr="스마트 팜 - 무료 농업 및 원예개 아이콘">
              <a:extLst>
                <a:ext uri="{FF2B5EF4-FFF2-40B4-BE49-F238E27FC236}">
                  <a16:creationId xmlns:a16="http://schemas.microsoft.com/office/drawing/2014/main" id="{82DFA45E-39C3-8DF1-D62A-4E5FB14807FA}"/>
                </a:ext>
              </a:extLst>
            </p:cNvPr>
            <p:cNvPicPr>
              <a:picLocks noChangeAspect="1" noChangeArrowheads="1"/>
            </p:cNvPicPr>
            <p:nvPr/>
          </p:nvPicPr>
          <p:blipFill>
            <a:blip r:embed="rId8"/>
            <a:srcRect/>
            <a:stretch>
              <a:fillRect/>
            </a:stretch>
          </p:blipFill>
          <p:spPr bwMode="auto">
            <a:xfrm>
              <a:off x="9707216" y="6972300"/>
              <a:ext cx="1600200" cy="1600201"/>
            </a:xfrm>
            <a:prstGeom prst="rect">
              <a:avLst/>
            </a:prstGeom>
            <a:noFill/>
          </p:spPr>
        </p:pic>
      </p:grpSp>
      <p:grpSp>
        <p:nvGrpSpPr>
          <p:cNvPr id="59" name="Group 58">
            <a:extLst>
              <a:ext uri="{FF2B5EF4-FFF2-40B4-BE49-F238E27FC236}">
                <a16:creationId xmlns:a16="http://schemas.microsoft.com/office/drawing/2014/main" id="{4695E7DD-CE39-EBCF-CE84-EB6CE785B0FA}"/>
              </a:ext>
            </a:extLst>
          </p:cNvPr>
          <p:cNvGrpSpPr/>
          <p:nvPr/>
        </p:nvGrpSpPr>
        <p:grpSpPr>
          <a:xfrm>
            <a:off x="11430000" y="674934"/>
            <a:ext cx="7270143" cy="2761905"/>
            <a:chOff x="11779599" y="674934"/>
            <a:chExt cx="7270143" cy="2761905"/>
          </a:xfrm>
        </p:grpSpPr>
        <p:grpSp>
          <p:nvGrpSpPr>
            <p:cNvPr id="60" name="그룹 1005">
              <a:extLst>
                <a:ext uri="{FF2B5EF4-FFF2-40B4-BE49-F238E27FC236}">
                  <a16:creationId xmlns:a16="http://schemas.microsoft.com/office/drawing/2014/main" id="{91E16844-A18A-E206-C4D7-DC8B52395DC0}"/>
                </a:ext>
              </a:extLst>
            </p:cNvPr>
            <p:cNvGrpSpPr/>
            <p:nvPr/>
          </p:nvGrpSpPr>
          <p:grpSpPr>
            <a:xfrm>
              <a:off x="11779599" y="674934"/>
              <a:ext cx="5761905" cy="2761905"/>
              <a:chOff x="11779599" y="674934"/>
              <a:chExt cx="5761905" cy="2761905"/>
            </a:xfrm>
          </p:grpSpPr>
          <p:pic>
            <p:nvPicPr>
              <p:cNvPr id="63" name="Object 17">
                <a:extLst>
                  <a:ext uri="{FF2B5EF4-FFF2-40B4-BE49-F238E27FC236}">
                    <a16:creationId xmlns:a16="http://schemas.microsoft.com/office/drawing/2014/main" id="{F0D44560-0A31-CA78-A0A2-631257A6DDD1}"/>
                  </a:ext>
                </a:extLst>
              </p:cNvPr>
              <p:cNvPicPr>
                <a:picLocks noChangeAspect="1"/>
              </p:cNvPicPr>
              <p:nvPr/>
            </p:nvPicPr>
            <p:blipFill>
              <a:blip r:embed="rId4" cstate="print"/>
              <a:stretch>
                <a:fillRect/>
              </a:stretch>
            </p:blipFill>
            <p:spPr>
              <a:xfrm>
                <a:off x="11779599" y="674934"/>
                <a:ext cx="5761905" cy="2761905"/>
              </a:xfrm>
              <a:prstGeom prst="rect">
                <a:avLst/>
              </a:prstGeom>
            </p:spPr>
          </p:pic>
        </p:grpSp>
        <p:sp>
          <p:nvSpPr>
            <p:cNvPr id="61" name="Object 41">
              <a:extLst>
                <a:ext uri="{FF2B5EF4-FFF2-40B4-BE49-F238E27FC236}">
                  <a16:creationId xmlns:a16="http://schemas.microsoft.com/office/drawing/2014/main" id="{C5F4B8D5-0618-6562-2A7F-DEE5DC5FB3F8}"/>
                </a:ext>
              </a:extLst>
            </p:cNvPr>
            <p:cNvSpPr txBox="1"/>
            <p:nvPr/>
          </p:nvSpPr>
          <p:spPr>
            <a:xfrm>
              <a:off x="12431327" y="1821151"/>
              <a:ext cx="6618415" cy="1138773"/>
            </a:xfrm>
            <a:prstGeom prst="rect">
              <a:avLst/>
            </a:prstGeom>
            <a:noFill/>
          </p:spPr>
          <p:txBody>
            <a:bodyPr wrap="square" rtlCol="0" anchor="t">
              <a:spAutoFit/>
            </a:bodyPr>
            <a:lstStyle/>
            <a:p>
              <a:r>
                <a:rPr lang="ko-KR" altLang="en-US" sz="2100" kern="0" spc="-100" dirty="0">
                  <a:solidFill>
                    <a:srgbClr val="000000"/>
                  </a:solidFill>
                  <a:latin typeface="NEXON Lv1 Gothic OTF" pitchFamily="34" charset="0"/>
                  <a:cs typeface="NEXON Lv1 Gothic OTF" pitchFamily="34" charset="0"/>
                </a:rPr>
                <a:t>배액 데이터</a:t>
              </a:r>
              <a:endParaRPr lang="en-US" sz="2100" kern="0" spc="-100" dirty="0">
                <a:solidFill>
                  <a:srgbClr val="000000"/>
                </a:solidFill>
                <a:latin typeface="NEXON Lv1 Gothic OTF" pitchFamily="34" charset="0"/>
                <a:cs typeface="NEXON Lv1 Gothic OTF" pitchFamily="34" charset="0"/>
              </a:endParaRPr>
            </a:p>
            <a:p>
              <a:r>
                <a:rPr lang="en-US" sz="4700" b="1" kern="0" spc="-200" dirty="0">
                  <a:solidFill>
                    <a:srgbClr val="000000"/>
                  </a:solidFill>
                  <a:latin typeface="NEXON Lv1 Gothic OTF Bold" pitchFamily="34" charset="0"/>
                  <a:cs typeface="NEXON Lv1 Gothic OTF Bold" pitchFamily="34" charset="0"/>
                </a:rPr>
                <a:t>3,446</a:t>
              </a:r>
              <a:r>
                <a:rPr lang="en-US" sz="3400" kern="0" spc="-100" dirty="0">
                  <a:solidFill>
                    <a:srgbClr val="000000"/>
                  </a:solidFill>
                  <a:latin typeface="NEXON Lv1 Gothic OTF" pitchFamily="34" charset="0"/>
                  <a:cs typeface="NEXON Lv1 Gothic OTF" pitchFamily="34" charset="0"/>
                </a:rPr>
                <a:t>개</a:t>
              </a:r>
              <a:endParaRPr lang="en-US" sz="3400" dirty="0"/>
            </a:p>
          </p:txBody>
        </p:sp>
        <p:pic>
          <p:nvPicPr>
            <p:cNvPr id="62" name="Picture 10" descr="스마트 팜 - 무료 농업 및 원예개 아이콘">
              <a:extLst>
                <a:ext uri="{FF2B5EF4-FFF2-40B4-BE49-F238E27FC236}">
                  <a16:creationId xmlns:a16="http://schemas.microsoft.com/office/drawing/2014/main" id="{096CD650-1217-B256-A639-18B6713EFB6F}"/>
                </a:ext>
              </a:extLst>
            </p:cNvPr>
            <p:cNvPicPr>
              <a:picLocks noChangeAspect="1" noChangeArrowheads="1"/>
            </p:cNvPicPr>
            <p:nvPr/>
          </p:nvPicPr>
          <p:blipFill>
            <a:blip r:embed="rId9"/>
            <a:srcRect/>
            <a:stretch>
              <a:fillRect/>
            </a:stretch>
          </p:blipFill>
          <p:spPr bwMode="auto">
            <a:xfrm>
              <a:off x="15697200" y="876300"/>
              <a:ext cx="1524000" cy="1524000"/>
            </a:xfrm>
            <a:prstGeom prst="rect">
              <a:avLst/>
            </a:prstGeom>
            <a:noFill/>
          </p:spPr>
        </p:pic>
      </p:grpSp>
      <p:grpSp>
        <p:nvGrpSpPr>
          <p:cNvPr id="64" name="Group 63">
            <a:extLst>
              <a:ext uri="{FF2B5EF4-FFF2-40B4-BE49-F238E27FC236}">
                <a16:creationId xmlns:a16="http://schemas.microsoft.com/office/drawing/2014/main" id="{F8F915C0-CA8B-1215-ECC9-6E197DAD75D5}"/>
              </a:ext>
            </a:extLst>
          </p:cNvPr>
          <p:cNvGrpSpPr/>
          <p:nvPr/>
        </p:nvGrpSpPr>
        <p:grpSpPr>
          <a:xfrm>
            <a:off x="11430000" y="3723196"/>
            <a:ext cx="7208330" cy="2761905"/>
            <a:chOff x="11779599" y="3723196"/>
            <a:chExt cx="7208330" cy="2761905"/>
          </a:xfrm>
        </p:grpSpPr>
        <p:grpSp>
          <p:nvGrpSpPr>
            <p:cNvPr id="65" name="그룹 1007">
              <a:extLst>
                <a:ext uri="{FF2B5EF4-FFF2-40B4-BE49-F238E27FC236}">
                  <a16:creationId xmlns:a16="http://schemas.microsoft.com/office/drawing/2014/main" id="{885BE655-5E4D-C24F-6D99-4CDF71DE86BD}"/>
                </a:ext>
              </a:extLst>
            </p:cNvPr>
            <p:cNvGrpSpPr/>
            <p:nvPr/>
          </p:nvGrpSpPr>
          <p:grpSpPr>
            <a:xfrm>
              <a:off x="11779599" y="3723196"/>
              <a:ext cx="5761905" cy="2761905"/>
              <a:chOff x="11779599" y="3723196"/>
              <a:chExt cx="5761905" cy="2761905"/>
            </a:xfrm>
          </p:grpSpPr>
          <p:pic>
            <p:nvPicPr>
              <p:cNvPr id="68" name="Object 23">
                <a:extLst>
                  <a:ext uri="{FF2B5EF4-FFF2-40B4-BE49-F238E27FC236}">
                    <a16:creationId xmlns:a16="http://schemas.microsoft.com/office/drawing/2014/main" id="{5B3CB08E-2DE0-7EB6-EB26-3D7B31C4086B}"/>
                  </a:ext>
                </a:extLst>
              </p:cNvPr>
              <p:cNvPicPr>
                <a:picLocks noChangeAspect="1"/>
              </p:cNvPicPr>
              <p:nvPr/>
            </p:nvPicPr>
            <p:blipFill>
              <a:blip r:embed="rId4" cstate="print"/>
              <a:stretch>
                <a:fillRect/>
              </a:stretch>
            </p:blipFill>
            <p:spPr>
              <a:xfrm>
                <a:off x="11779599" y="3723196"/>
                <a:ext cx="5761905" cy="2761905"/>
              </a:xfrm>
              <a:prstGeom prst="rect">
                <a:avLst/>
              </a:prstGeom>
            </p:spPr>
          </p:pic>
        </p:grpSp>
        <p:sp>
          <p:nvSpPr>
            <p:cNvPr id="66" name="Object 45">
              <a:extLst>
                <a:ext uri="{FF2B5EF4-FFF2-40B4-BE49-F238E27FC236}">
                  <a16:creationId xmlns:a16="http://schemas.microsoft.com/office/drawing/2014/main" id="{49B9846B-CAEF-A5A0-E43C-3000AEECFE06}"/>
                </a:ext>
              </a:extLst>
            </p:cNvPr>
            <p:cNvSpPr txBox="1"/>
            <p:nvPr/>
          </p:nvSpPr>
          <p:spPr>
            <a:xfrm>
              <a:off x="12369514" y="4595961"/>
              <a:ext cx="6618415" cy="1461939"/>
            </a:xfrm>
            <a:prstGeom prst="rect">
              <a:avLst/>
            </a:prstGeom>
            <a:noFill/>
          </p:spPr>
          <p:txBody>
            <a:bodyPr wrap="square" rtlCol="0" anchor="t">
              <a:spAutoFit/>
            </a:bodyPr>
            <a:lstStyle/>
            <a:p>
              <a:r>
                <a:rPr lang="ko-KR" altLang="en-US" sz="2100" kern="0" spc="-100" dirty="0" err="1">
                  <a:solidFill>
                    <a:srgbClr val="000000"/>
                  </a:solidFill>
                  <a:latin typeface="NEXON Lv1 Gothic OTF" pitchFamily="34" charset="0"/>
                  <a:cs typeface="NEXON Lv1 Gothic OTF" pitchFamily="34" charset="0"/>
                </a:rPr>
                <a:t>급액</a:t>
              </a:r>
              <a:r>
                <a:rPr lang="en-US" altLang="ko-KR" sz="2100" kern="0" spc="-100" dirty="0">
                  <a:solidFill>
                    <a:srgbClr val="000000"/>
                  </a:solidFill>
                  <a:latin typeface="NEXON Lv1 Gothic OTF" pitchFamily="34" charset="0"/>
                  <a:cs typeface="NEXON Lv1 Gothic OTF" pitchFamily="34" charset="0"/>
                </a:rPr>
                <a:t>,</a:t>
              </a:r>
              <a:r>
                <a:rPr lang="ko-KR" altLang="en-US" sz="2100" kern="0" spc="-100" dirty="0">
                  <a:solidFill>
                    <a:srgbClr val="000000"/>
                  </a:solidFill>
                  <a:latin typeface="NEXON Lv1 Gothic OTF" pitchFamily="34" charset="0"/>
                  <a:cs typeface="NEXON Lv1 Gothic OTF" pitchFamily="34" charset="0"/>
                </a:rPr>
                <a:t> 배액을 제외한</a:t>
              </a:r>
              <a:endParaRPr lang="en-US" altLang="ko-KR" sz="2100" kern="0" spc="-100" dirty="0">
                <a:solidFill>
                  <a:srgbClr val="000000"/>
                </a:solidFill>
                <a:latin typeface="NEXON Lv1 Gothic OTF" pitchFamily="34" charset="0"/>
                <a:cs typeface="NEXON Lv1 Gothic OTF" pitchFamily="34" charset="0"/>
              </a:endParaRPr>
            </a:p>
            <a:p>
              <a:r>
                <a:rPr lang="ko-KR" altLang="en-US" sz="2100" kern="0" spc="-100" dirty="0">
                  <a:solidFill>
                    <a:srgbClr val="000000"/>
                  </a:solidFill>
                  <a:latin typeface="NEXON Lv1 Gothic OTF" pitchFamily="34" charset="0"/>
                  <a:cs typeface="NEXON Lv1 Gothic OTF" pitchFamily="34" charset="0"/>
                </a:rPr>
                <a:t> 데이터</a:t>
              </a:r>
              <a:endParaRPr lang="en-US" sz="2100" kern="0" spc="-100" dirty="0">
                <a:solidFill>
                  <a:srgbClr val="000000"/>
                </a:solidFill>
                <a:latin typeface="NEXON Lv1 Gothic OTF" pitchFamily="34" charset="0"/>
                <a:cs typeface="NEXON Lv1 Gothic OTF" pitchFamily="34" charset="0"/>
              </a:endParaRPr>
            </a:p>
            <a:p>
              <a:r>
                <a:rPr lang="en-US" altLang="ko-KR" sz="4700" b="1" kern="0" spc="-200" dirty="0">
                  <a:solidFill>
                    <a:srgbClr val="000000"/>
                  </a:solidFill>
                  <a:latin typeface="NEXON Lv1 Gothic OTF Bold" pitchFamily="34" charset="0"/>
                  <a:cs typeface="NEXON Lv1 Gothic OTF" pitchFamily="34" charset="0"/>
                </a:rPr>
                <a:t>3,446</a:t>
              </a:r>
              <a:r>
                <a:rPr lang="ko-KR" altLang="en-US" sz="3400" kern="0" spc="-100" dirty="0">
                  <a:solidFill>
                    <a:srgbClr val="000000"/>
                  </a:solidFill>
                  <a:latin typeface="NEXON Lv1 Gothic OTF" pitchFamily="34" charset="0"/>
                  <a:cs typeface="NEXON Lv1 Gothic OTF" pitchFamily="34" charset="0"/>
                </a:rPr>
                <a:t>개</a:t>
              </a:r>
              <a:endParaRPr lang="en-US" dirty="0"/>
            </a:p>
          </p:txBody>
        </p:sp>
        <p:pic>
          <p:nvPicPr>
            <p:cNvPr id="67" name="Picture 12" descr="스마트 팜 - 무료 농업 및 원예개 아이콘">
              <a:extLst>
                <a:ext uri="{FF2B5EF4-FFF2-40B4-BE49-F238E27FC236}">
                  <a16:creationId xmlns:a16="http://schemas.microsoft.com/office/drawing/2014/main" id="{DA06B8CD-F596-CF94-A99D-E8E753DAFDD4}"/>
                </a:ext>
              </a:extLst>
            </p:cNvPr>
            <p:cNvPicPr>
              <a:picLocks noChangeAspect="1" noChangeArrowheads="1"/>
            </p:cNvPicPr>
            <p:nvPr/>
          </p:nvPicPr>
          <p:blipFill>
            <a:blip r:embed="rId10"/>
            <a:srcRect/>
            <a:stretch>
              <a:fillRect/>
            </a:stretch>
          </p:blipFill>
          <p:spPr bwMode="auto">
            <a:xfrm>
              <a:off x="15408944" y="3811656"/>
              <a:ext cx="1905000" cy="1905000"/>
            </a:xfrm>
            <a:prstGeom prst="rect">
              <a:avLst/>
            </a:prstGeom>
            <a:noFill/>
          </p:spPr>
        </p:pic>
      </p:grpSp>
    </p:spTree>
    <p:extLst>
      <p:ext uri="{BB962C8B-B14F-4D97-AF65-F5344CB8AC3E}">
        <p14:creationId xmlns:p14="http://schemas.microsoft.com/office/powerpoint/2010/main" val="4047257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0EA2D-FB24-64C9-0FD0-E8A394572473}"/>
              </a:ext>
            </a:extLst>
          </p:cNvPr>
          <p:cNvSpPr>
            <a:spLocks noGrp="1"/>
          </p:cNvSpPr>
          <p:nvPr>
            <p:ph type="title"/>
          </p:nvPr>
        </p:nvSpPr>
        <p:spPr/>
        <p:txBody>
          <a:bodyPr/>
          <a:lstStyle/>
          <a:p>
            <a:endParaRPr lang="en-KR"/>
          </a:p>
        </p:txBody>
      </p:sp>
      <p:sp>
        <p:nvSpPr>
          <p:cNvPr id="3" name="Content Placeholder 2">
            <a:extLst>
              <a:ext uri="{FF2B5EF4-FFF2-40B4-BE49-F238E27FC236}">
                <a16:creationId xmlns:a16="http://schemas.microsoft.com/office/drawing/2014/main" id="{F0B0FA61-C07F-8D22-E8DD-F4EAC3E1D5A0}"/>
              </a:ext>
            </a:extLst>
          </p:cNvPr>
          <p:cNvSpPr>
            <a:spLocks noGrp="1"/>
          </p:cNvSpPr>
          <p:nvPr>
            <p:ph idx="1"/>
          </p:nvPr>
        </p:nvSpPr>
        <p:spPr/>
        <p:txBody>
          <a:bodyPr/>
          <a:lstStyle/>
          <a:p>
            <a:endParaRPr lang="en-KR"/>
          </a:p>
        </p:txBody>
      </p:sp>
    </p:spTree>
    <p:extLst>
      <p:ext uri="{BB962C8B-B14F-4D97-AF65-F5344CB8AC3E}">
        <p14:creationId xmlns:p14="http://schemas.microsoft.com/office/powerpoint/2010/main" val="1158542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A79EDE52-BE76-22AD-DFF9-ED7EABDCD82D}"/>
              </a:ext>
            </a:extLst>
          </p:cNvPr>
          <p:cNvSpPr txBox="1"/>
          <p:nvPr/>
        </p:nvSpPr>
        <p:spPr>
          <a:xfrm>
            <a:off x="4038600" y="825500"/>
            <a:ext cx="12496800" cy="923330"/>
          </a:xfrm>
          <a:prstGeom prst="rect">
            <a:avLst/>
          </a:prstGeom>
          <a:noFill/>
        </p:spPr>
        <p:txBody>
          <a:bodyPr wrap="square" rtlCol="0">
            <a:spAutoFit/>
          </a:bodyPr>
          <a:lstStyle/>
          <a:p>
            <a:r>
              <a:rPr lang="ko-KR" altLang="en-US" sz="3000" dirty="0">
                <a:latin typeface="나눔스퀘어 Bold" pitchFamily="50" charset="-127"/>
                <a:ea typeface="나눔스퀘어 Bold" pitchFamily="50" charset="-127"/>
              </a:rPr>
              <a:t>주제 선정 </a:t>
            </a:r>
            <a:r>
              <a:rPr lang="en-US" altLang="ko-KR" sz="3000" dirty="0">
                <a:latin typeface="나눔스퀘어 Bold" pitchFamily="50" charset="-127"/>
                <a:ea typeface="나눔스퀘어 Bold" pitchFamily="50" charset="-127"/>
              </a:rPr>
              <a:t>-</a:t>
            </a:r>
            <a:r>
              <a:rPr lang="ko-KR" altLang="en-US" sz="3000" dirty="0">
                <a:latin typeface="나눔스퀘어 Bold" pitchFamily="50" charset="-127"/>
                <a:ea typeface="나눔스퀘어 Bold" pitchFamily="50" charset="-127"/>
              </a:rPr>
              <a:t> </a:t>
            </a:r>
            <a:r>
              <a:rPr lang="en-US" altLang="ko-KR" sz="3000" dirty="0">
                <a:latin typeface="나눔스퀘어 Bold" pitchFamily="50" charset="-127"/>
                <a:ea typeface="나눔스퀘어 Bold" pitchFamily="50" charset="-127"/>
              </a:rPr>
              <a:t>2</a:t>
            </a:r>
            <a:r>
              <a:rPr lang="ko-KR" altLang="en-US" sz="3000" dirty="0">
                <a:latin typeface="나눔스퀘어 Bold" pitchFamily="50" charset="-127"/>
                <a:ea typeface="나눔스퀘어 Bold" pitchFamily="50" charset="-127"/>
              </a:rPr>
              <a:t>세대 스마트 팜 </a:t>
            </a:r>
            <a:r>
              <a:rPr lang="en-US" altLang="ko-KR" sz="3000" dirty="0">
                <a:latin typeface="나눔스퀘어 Bold" pitchFamily="50" charset="-127"/>
                <a:ea typeface="나눔스퀘어 Bold" pitchFamily="50" charset="-127"/>
              </a:rPr>
              <a:t>AI </a:t>
            </a:r>
            <a:r>
              <a:rPr lang="ko-KR" altLang="en-US" sz="3000" dirty="0">
                <a:latin typeface="나눔스퀘어 Bold" pitchFamily="50" charset="-127"/>
                <a:ea typeface="나눔스퀘어 Bold" pitchFamily="50" charset="-127"/>
              </a:rPr>
              <a:t>모델 구축</a:t>
            </a:r>
            <a:endParaRPr lang="en-US" altLang="ko-KR" sz="3000" dirty="0">
              <a:latin typeface="나눔스퀘어 Bold" pitchFamily="50" charset="-127"/>
              <a:ea typeface="나눔스퀘어 Bold" pitchFamily="50" charset="-127"/>
            </a:endParaRPr>
          </a:p>
          <a:p>
            <a:r>
              <a:rPr lang="ko-KR" altLang="en-US" sz="2400" dirty="0">
                <a:latin typeface="나눔스퀘어 Bold" pitchFamily="50" charset="-127"/>
                <a:ea typeface="나눔스퀘어 Bold" pitchFamily="50" charset="-127"/>
              </a:rPr>
              <a:t>토마토 </a:t>
            </a:r>
            <a:r>
              <a:rPr lang="ko-KR" altLang="en-US" sz="2400" dirty="0" err="1">
                <a:latin typeface="나눔스퀘어 Bold" pitchFamily="50" charset="-127"/>
                <a:ea typeface="나눔스퀘어 Bold" pitchFamily="50" charset="-127"/>
              </a:rPr>
              <a:t>스마트팜</a:t>
            </a:r>
            <a:r>
              <a:rPr lang="ko-KR" altLang="en-US" sz="2400" dirty="0">
                <a:latin typeface="나눔스퀘어 Bold" pitchFamily="50" charset="-127"/>
                <a:ea typeface="나눔스퀘어 Bold" pitchFamily="50" charset="-127"/>
              </a:rPr>
              <a:t> 데이터를 이용한</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생장 예측 모델</a:t>
            </a:r>
            <a:r>
              <a:rPr lang="en-US" altLang="ko-KR" sz="2400" dirty="0">
                <a:latin typeface="나눔스퀘어 Bold" pitchFamily="50" charset="-127"/>
                <a:ea typeface="나눔스퀘어 Bold" pitchFamily="50" charset="-127"/>
              </a:rPr>
              <a:t>,</a:t>
            </a:r>
            <a:r>
              <a:rPr lang="ko-KR" altLang="en-US" sz="2400" dirty="0">
                <a:latin typeface="나눔스퀘어 Bold" pitchFamily="50" charset="-127"/>
                <a:ea typeface="나눔스퀘어 Bold" pitchFamily="50" charset="-127"/>
              </a:rPr>
              <a:t> 질병 판단 및 생육 단계 판단 모델 </a:t>
            </a:r>
          </a:p>
        </p:txBody>
      </p:sp>
      <p:sp>
        <p:nvSpPr>
          <p:cNvPr id="2053" name="TextBox 2052">
            <a:extLst>
              <a:ext uri="{FF2B5EF4-FFF2-40B4-BE49-F238E27FC236}">
                <a16:creationId xmlns:a16="http://schemas.microsoft.com/office/drawing/2014/main" id="{9734B918-60C0-F045-0731-29616EF61B22}"/>
              </a:ext>
            </a:extLst>
          </p:cNvPr>
          <p:cNvSpPr txBox="1"/>
          <p:nvPr/>
        </p:nvSpPr>
        <p:spPr>
          <a:xfrm>
            <a:off x="7619999" y="9803368"/>
            <a:ext cx="9144001" cy="369332"/>
          </a:xfrm>
          <a:prstGeom prst="rect">
            <a:avLst/>
          </a:prstGeom>
          <a:noFill/>
        </p:spPr>
        <p:txBody>
          <a:bodyPr wrap="square" rtlCol="0">
            <a:spAutoFit/>
          </a:bodyPr>
          <a:lstStyle/>
          <a:p>
            <a:pPr algn="r"/>
            <a:r>
              <a:rPr lang="ko-KR" altLang="en-US" dirty="0"/>
              <a:t>출처 </a:t>
            </a:r>
            <a:r>
              <a:rPr lang="en-US" altLang="ko-KR" dirty="0"/>
              <a:t>:</a:t>
            </a:r>
            <a:r>
              <a:rPr lang="ko-KR" altLang="en-US" dirty="0"/>
              <a:t> 농촌진흥청</a:t>
            </a:r>
            <a:r>
              <a:rPr lang="en-US" altLang="ko-KR" dirty="0"/>
              <a:t>,</a:t>
            </a:r>
            <a:r>
              <a:rPr lang="ko-KR" altLang="en-US" dirty="0"/>
              <a:t> </a:t>
            </a:r>
            <a:r>
              <a:rPr lang="ko-KR" altLang="en-US" dirty="0" err="1"/>
              <a:t>농림수산식품교육문화정보원</a:t>
            </a:r>
            <a:r>
              <a:rPr lang="en-US" altLang="ko-KR" dirty="0"/>
              <a:t>,</a:t>
            </a:r>
            <a:r>
              <a:rPr lang="ko-KR" altLang="en-US" dirty="0"/>
              <a:t>  </a:t>
            </a:r>
            <a:r>
              <a:rPr lang="en-US" altLang="ko-KR" dirty="0"/>
              <a:t> </a:t>
            </a:r>
            <a:r>
              <a:rPr lang="ko-KR" altLang="en-US" dirty="0" err="1"/>
              <a:t>한국지능정보사회진흥원</a:t>
            </a:r>
            <a:endParaRPr lang="en-KR" dirty="0"/>
          </a:p>
        </p:txBody>
      </p:sp>
      <p:sp>
        <p:nvSpPr>
          <p:cNvPr id="13" name="Object 10">
            <a:extLst>
              <a:ext uri="{FF2B5EF4-FFF2-40B4-BE49-F238E27FC236}">
                <a16:creationId xmlns:a16="http://schemas.microsoft.com/office/drawing/2014/main" id="{6FD4E185-AE82-B92E-01A1-A233EA27F768}"/>
              </a:ext>
            </a:extLst>
          </p:cNvPr>
          <p:cNvSpPr txBox="1"/>
          <p:nvPr/>
        </p:nvSpPr>
        <p:spPr>
          <a:xfrm>
            <a:off x="914400" y="2361843"/>
            <a:ext cx="2440444" cy="378565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04.</a:t>
            </a:r>
          </a:p>
          <a:p>
            <a:pPr algn="ctr"/>
            <a:r>
              <a:rPr lang="ko-KR" altLang="en-US" sz="4000" dirty="0">
                <a:solidFill>
                  <a:srgbClr val="000000"/>
                </a:solidFill>
                <a:latin typeface="NEXON Lv1 Gothic OTF Bold" pitchFamily="34" charset="0"/>
              </a:rPr>
              <a:t>생장 예측 모델</a:t>
            </a:r>
            <a:endParaRPr lang="en-US" altLang="ko-KR" sz="4000" dirty="0">
              <a:solidFill>
                <a:srgbClr val="000000"/>
              </a:solidFill>
              <a:latin typeface="NEXON Lv1 Gothic OTF Bold" pitchFamily="34" charset="0"/>
            </a:endParaRPr>
          </a:p>
          <a:p>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15" name="Object 21">
            <a:extLst>
              <a:ext uri="{FF2B5EF4-FFF2-40B4-BE49-F238E27FC236}">
                <a16:creationId xmlns:a16="http://schemas.microsoft.com/office/drawing/2014/main" id="{D5E66155-9E68-D17C-D8B4-12802C274CA9}"/>
              </a:ext>
            </a:extLst>
          </p:cNvPr>
          <p:cNvSpPr txBox="1"/>
          <p:nvPr/>
        </p:nvSpPr>
        <p:spPr>
          <a:xfrm>
            <a:off x="4648200" y="2131010"/>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①</a:t>
            </a:r>
            <a:r>
              <a:rPr lang="en-US" sz="2400" b="1" dirty="0">
                <a:solidFill>
                  <a:srgbClr val="000000"/>
                </a:solidFill>
                <a:latin typeface="NEXON Lv1 Gothic OTF" pitchFamily="34" charset="0"/>
                <a:cs typeface="NEXON Lv1 Gothic OTF" pitchFamily="34" charset="0"/>
              </a:rPr>
              <a:t> Raw </a:t>
            </a:r>
            <a:r>
              <a:rPr lang="ko-KR" altLang="en-US" sz="2400" b="1" dirty="0">
                <a:solidFill>
                  <a:srgbClr val="000000"/>
                </a:solidFill>
                <a:latin typeface="NEXON Lv1 Gothic OTF" pitchFamily="34" charset="0"/>
                <a:cs typeface="NEXON Lv1 Gothic OTF" pitchFamily="34" charset="0"/>
              </a:rPr>
              <a:t>데이터 확인</a:t>
            </a:r>
            <a:endParaRPr lang="en-US" dirty="0"/>
          </a:p>
        </p:txBody>
      </p:sp>
      <p:pic>
        <p:nvPicPr>
          <p:cNvPr id="18" name="Picture 2">
            <a:extLst>
              <a:ext uri="{FF2B5EF4-FFF2-40B4-BE49-F238E27FC236}">
                <a16:creationId xmlns:a16="http://schemas.microsoft.com/office/drawing/2014/main" id="{04D700E1-FB2E-941D-949E-72F45FE61215}"/>
              </a:ext>
            </a:extLst>
          </p:cNvPr>
          <p:cNvPicPr>
            <a:picLocks noChangeAspect="1" noChangeArrowheads="1"/>
          </p:cNvPicPr>
          <p:nvPr/>
        </p:nvPicPr>
        <p:blipFill>
          <a:blip r:embed="rId5"/>
          <a:srcRect/>
          <a:stretch>
            <a:fillRect/>
          </a:stretch>
        </p:blipFill>
        <p:spPr bwMode="auto">
          <a:xfrm>
            <a:off x="5236346" y="2997206"/>
            <a:ext cx="7589274" cy="990600"/>
          </a:xfrm>
          <a:prstGeom prst="rect">
            <a:avLst/>
          </a:prstGeom>
          <a:noFill/>
          <a:ln w="9525">
            <a:noFill/>
            <a:miter lim="800000"/>
            <a:headEnd/>
            <a:tailEnd/>
          </a:ln>
          <a:effectLst/>
        </p:spPr>
      </p:pic>
      <p:sp>
        <p:nvSpPr>
          <p:cNvPr id="19" name="Object 21">
            <a:extLst>
              <a:ext uri="{FF2B5EF4-FFF2-40B4-BE49-F238E27FC236}">
                <a16:creationId xmlns:a16="http://schemas.microsoft.com/office/drawing/2014/main" id="{CB64B061-0DDE-F0F9-CE1E-0C55E5A5F3C5}"/>
              </a:ext>
            </a:extLst>
          </p:cNvPr>
          <p:cNvSpPr txBox="1"/>
          <p:nvPr/>
        </p:nvSpPr>
        <p:spPr>
          <a:xfrm>
            <a:off x="5160146" y="2616206"/>
            <a:ext cx="759916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a:t>
            </a:r>
            <a:r>
              <a:rPr lang="ko-KR" altLang="en-US" sz="2400" b="1" dirty="0">
                <a:solidFill>
                  <a:srgbClr val="000000"/>
                </a:solidFill>
                <a:latin typeface="NEXON Lv1 Gothic OTF" pitchFamily="34" charset="0"/>
                <a:cs typeface="NEXON Lv1 Gothic OTF" pitchFamily="34" charset="0"/>
              </a:rPr>
              <a:t> 데이터 구성</a:t>
            </a:r>
            <a:endParaRPr lang="en-US" dirty="0"/>
          </a:p>
        </p:txBody>
      </p:sp>
      <p:sp>
        <p:nvSpPr>
          <p:cNvPr id="21" name="모서리가 둥근 직사각형 44">
            <a:extLst>
              <a:ext uri="{FF2B5EF4-FFF2-40B4-BE49-F238E27FC236}">
                <a16:creationId xmlns:a16="http://schemas.microsoft.com/office/drawing/2014/main" id="{BFB0B040-639C-8A56-1902-77D474BED0EC}"/>
              </a:ext>
            </a:extLst>
          </p:cNvPr>
          <p:cNvSpPr/>
          <p:nvPr/>
        </p:nvSpPr>
        <p:spPr>
          <a:xfrm>
            <a:off x="5236346" y="4064006"/>
            <a:ext cx="8839200" cy="4114800"/>
          </a:xfrm>
          <a:prstGeom prst="roundRect">
            <a:avLst>
              <a:gd name="adj" fmla="val 8797"/>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Object 21">
            <a:extLst>
              <a:ext uri="{FF2B5EF4-FFF2-40B4-BE49-F238E27FC236}">
                <a16:creationId xmlns:a16="http://schemas.microsoft.com/office/drawing/2014/main" id="{AEF1C840-2FEE-A011-CD62-685E0ADA4681}"/>
              </a:ext>
            </a:extLst>
          </p:cNvPr>
          <p:cNvSpPr txBox="1"/>
          <p:nvPr/>
        </p:nvSpPr>
        <p:spPr>
          <a:xfrm>
            <a:off x="6646046" y="7550096"/>
            <a:ext cx="6019800" cy="400110"/>
          </a:xfrm>
          <a:prstGeom prst="rect">
            <a:avLst/>
          </a:prstGeom>
          <a:noFill/>
        </p:spPr>
        <p:txBody>
          <a:bodyPr wrap="square" rtlCol="0" anchor="t">
            <a:spAutoFit/>
          </a:bodyPr>
          <a:lstStyle/>
          <a:p>
            <a:pPr algn="ctr"/>
            <a:r>
              <a:rPr lang="en-US" sz="2000" b="1" dirty="0"/>
              <a:t>01_(</a:t>
            </a:r>
            <a:r>
              <a:rPr lang="ko-KR" altLang="en-US" sz="2000" b="1" dirty="0" err="1"/>
              <a:t>함수율저울</a:t>
            </a:r>
            <a:r>
              <a:rPr lang="en-US" altLang="ko-KR" sz="2000" b="1" dirty="0"/>
              <a:t>, </a:t>
            </a:r>
            <a:r>
              <a:rPr lang="ko-KR" altLang="en-US" sz="2000" b="1" dirty="0" err="1"/>
              <a:t>열화상센서</a:t>
            </a:r>
            <a:r>
              <a:rPr lang="en-US" altLang="ko-KR" sz="2000" b="1" dirty="0"/>
              <a:t>, </a:t>
            </a:r>
            <a:r>
              <a:rPr lang="ko-KR" altLang="en-US" sz="2000" b="1" dirty="0"/>
              <a:t>작물환경센서</a:t>
            </a:r>
            <a:r>
              <a:rPr lang="en-US" altLang="ko-KR" sz="2000" b="1" dirty="0"/>
              <a:t>)</a:t>
            </a:r>
            <a:endParaRPr lang="en-US" sz="2000" b="1" dirty="0"/>
          </a:p>
        </p:txBody>
      </p:sp>
      <p:sp>
        <p:nvSpPr>
          <p:cNvPr id="33" name="Object 21">
            <a:extLst>
              <a:ext uri="{FF2B5EF4-FFF2-40B4-BE49-F238E27FC236}">
                <a16:creationId xmlns:a16="http://schemas.microsoft.com/office/drawing/2014/main" id="{DB106AFF-C86B-EECC-C678-79E3E9FA0E65}"/>
              </a:ext>
            </a:extLst>
          </p:cNvPr>
          <p:cNvSpPr txBox="1"/>
          <p:nvPr/>
        </p:nvSpPr>
        <p:spPr>
          <a:xfrm>
            <a:off x="7865246" y="5721296"/>
            <a:ext cx="3581400" cy="400110"/>
          </a:xfrm>
          <a:prstGeom prst="rect">
            <a:avLst/>
          </a:prstGeom>
          <a:noFill/>
        </p:spPr>
        <p:txBody>
          <a:bodyPr wrap="square" rtlCol="0" anchor="t">
            <a:spAutoFit/>
          </a:bodyPr>
          <a:lstStyle/>
          <a:p>
            <a:pPr algn="ctr"/>
            <a:r>
              <a:rPr lang="en-US" sz="2000" b="1" dirty="0">
                <a:solidFill>
                  <a:srgbClr val="000000"/>
                </a:solidFill>
                <a:latin typeface="NEXON Lv1 Gothic OTF" pitchFamily="34" charset="0"/>
              </a:rPr>
              <a:t>00_(</a:t>
            </a:r>
            <a:r>
              <a:rPr lang="ko-KR" altLang="en-US" sz="2000" b="1" dirty="0">
                <a:solidFill>
                  <a:srgbClr val="000000"/>
                </a:solidFill>
                <a:latin typeface="NEXON Lv1 Gothic OTF" pitchFamily="34" charset="0"/>
              </a:rPr>
              <a:t>환경제어기</a:t>
            </a:r>
            <a:r>
              <a:rPr lang="en-US" altLang="ko-KR" sz="2000" b="1" dirty="0">
                <a:solidFill>
                  <a:srgbClr val="000000"/>
                </a:solidFill>
                <a:latin typeface="NEXON Lv1 Gothic OTF" pitchFamily="34" charset="0"/>
              </a:rPr>
              <a:t>, </a:t>
            </a:r>
            <a:r>
              <a:rPr lang="ko-KR" altLang="en-US" sz="2000" b="1" dirty="0" err="1">
                <a:solidFill>
                  <a:srgbClr val="000000"/>
                </a:solidFill>
                <a:latin typeface="NEXON Lv1 Gothic OTF" pitchFamily="34" charset="0"/>
              </a:rPr>
              <a:t>양액기</a:t>
            </a:r>
            <a:r>
              <a:rPr lang="en-US" altLang="ko-KR" sz="2000" b="1" dirty="0">
                <a:solidFill>
                  <a:srgbClr val="000000"/>
                </a:solidFill>
                <a:latin typeface="NEXON Lv1 Gothic OTF" pitchFamily="34" charset="0"/>
              </a:rPr>
              <a:t>)</a:t>
            </a:r>
            <a:endParaRPr lang="en-US" sz="2000" dirty="0"/>
          </a:p>
        </p:txBody>
      </p:sp>
      <p:pic>
        <p:nvPicPr>
          <p:cNvPr id="34" name="Picture 6">
            <a:extLst>
              <a:ext uri="{FF2B5EF4-FFF2-40B4-BE49-F238E27FC236}">
                <a16:creationId xmlns:a16="http://schemas.microsoft.com/office/drawing/2014/main" id="{9A4E200A-06B2-2A02-28E1-F8C51FB7B95E}"/>
              </a:ext>
            </a:extLst>
          </p:cNvPr>
          <p:cNvPicPr>
            <a:picLocks noChangeAspect="1" noChangeArrowheads="1"/>
          </p:cNvPicPr>
          <p:nvPr/>
        </p:nvPicPr>
        <p:blipFill>
          <a:blip r:embed="rId6"/>
          <a:srcRect/>
          <a:stretch>
            <a:fillRect/>
          </a:stretch>
        </p:blipFill>
        <p:spPr bwMode="auto">
          <a:xfrm>
            <a:off x="5884046" y="6330896"/>
            <a:ext cx="7543800" cy="1181100"/>
          </a:xfrm>
          <a:prstGeom prst="rect">
            <a:avLst/>
          </a:prstGeom>
          <a:noFill/>
          <a:ln w="9525">
            <a:noFill/>
            <a:miter lim="800000"/>
            <a:headEnd/>
            <a:tailEnd/>
          </a:ln>
          <a:effectLst/>
        </p:spPr>
      </p:pic>
      <p:grpSp>
        <p:nvGrpSpPr>
          <p:cNvPr id="36" name="그룹 47">
            <a:extLst>
              <a:ext uri="{FF2B5EF4-FFF2-40B4-BE49-F238E27FC236}">
                <a16:creationId xmlns:a16="http://schemas.microsoft.com/office/drawing/2014/main" id="{A41C67A9-8201-C3B1-44B8-070448E72AC4}"/>
              </a:ext>
            </a:extLst>
          </p:cNvPr>
          <p:cNvGrpSpPr/>
          <p:nvPr/>
        </p:nvGrpSpPr>
        <p:grpSpPr>
          <a:xfrm>
            <a:off x="5868965" y="4273496"/>
            <a:ext cx="7573963" cy="1371600"/>
            <a:chOff x="7315200" y="4229100"/>
            <a:chExt cx="7573963" cy="1371600"/>
          </a:xfrm>
        </p:grpSpPr>
        <p:pic>
          <p:nvPicPr>
            <p:cNvPr id="37" name="Picture 7">
              <a:extLst>
                <a:ext uri="{FF2B5EF4-FFF2-40B4-BE49-F238E27FC236}">
                  <a16:creationId xmlns:a16="http://schemas.microsoft.com/office/drawing/2014/main" id="{CEB7C414-502A-EC50-CA68-7735D32B180E}"/>
                </a:ext>
              </a:extLst>
            </p:cNvPr>
            <p:cNvPicPr>
              <a:picLocks noChangeAspect="1" noChangeArrowheads="1"/>
            </p:cNvPicPr>
            <p:nvPr/>
          </p:nvPicPr>
          <p:blipFill>
            <a:blip r:embed="rId7"/>
            <a:srcRect/>
            <a:stretch>
              <a:fillRect/>
            </a:stretch>
          </p:blipFill>
          <p:spPr bwMode="auto">
            <a:xfrm>
              <a:off x="7315200" y="4229100"/>
              <a:ext cx="7573963" cy="1371600"/>
            </a:xfrm>
            <a:prstGeom prst="rect">
              <a:avLst/>
            </a:prstGeom>
            <a:noFill/>
            <a:ln w="9525">
              <a:noFill/>
              <a:miter lim="800000"/>
              <a:headEnd/>
              <a:tailEnd/>
            </a:ln>
            <a:effectLst/>
          </p:spPr>
        </p:pic>
        <p:sp>
          <p:nvSpPr>
            <p:cNvPr id="39" name="직사각형 40">
              <a:extLst>
                <a:ext uri="{FF2B5EF4-FFF2-40B4-BE49-F238E27FC236}">
                  <a16:creationId xmlns:a16="http://schemas.microsoft.com/office/drawing/2014/main" id="{CB325BFB-4E00-4F22-2277-81572DDFE8AE}"/>
                </a:ext>
              </a:extLst>
            </p:cNvPr>
            <p:cNvSpPr/>
            <p:nvPr/>
          </p:nvSpPr>
          <p:spPr>
            <a:xfrm>
              <a:off x="8686800" y="46101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Object 21">
            <a:extLst>
              <a:ext uri="{FF2B5EF4-FFF2-40B4-BE49-F238E27FC236}">
                <a16:creationId xmlns:a16="http://schemas.microsoft.com/office/drawing/2014/main" id="{780D3FEB-D2BC-0A96-7E06-C6E59F3999E9}"/>
              </a:ext>
            </a:extLst>
          </p:cNvPr>
          <p:cNvSpPr txBox="1"/>
          <p:nvPr/>
        </p:nvSpPr>
        <p:spPr>
          <a:xfrm>
            <a:off x="5160146" y="8483607"/>
            <a:ext cx="8991600" cy="461665"/>
          </a:xfrm>
          <a:prstGeom prst="rect">
            <a:avLst/>
          </a:prstGeom>
          <a:noFill/>
        </p:spPr>
        <p:txBody>
          <a:bodyPr wrap="square" rtlCol="0" anchor="t">
            <a:spAutoFit/>
          </a:bodyPr>
          <a:lstStyle/>
          <a:p>
            <a:r>
              <a:rPr lang="en-US" altLang="ko-KR" sz="2400" b="1" dirty="0"/>
              <a:t>- </a:t>
            </a:r>
            <a:r>
              <a:rPr lang="ko-KR" altLang="en-US" sz="2400" b="1" dirty="0"/>
              <a:t>독립변수</a:t>
            </a:r>
            <a:r>
              <a:rPr lang="en-US" altLang="ko-KR" sz="2400" b="1" dirty="0"/>
              <a:t>(</a:t>
            </a:r>
            <a:r>
              <a:rPr lang="ko-KR" altLang="en-US" sz="2400" b="1" dirty="0" err="1"/>
              <a:t>컬럼</a:t>
            </a:r>
            <a:r>
              <a:rPr lang="en-US" altLang="ko-KR" sz="2400" b="1" dirty="0"/>
              <a:t>) </a:t>
            </a:r>
            <a:r>
              <a:rPr lang="ko-KR" altLang="en-US" sz="2400" b="1" dirty="0"/>
              <a:t> 선정   </a:t>
            </a:r>
            <a:r>
              <a:rPr lang="en-US" altLang="ko-KR" b="1" dirty="0">
                <a:solidFill>
                  <a:srgbClr val="00B050"/>
                </a:solidFill>
              </a:rPr>
              <a:t>* </a:t>
            </a:r>
            <a:r>
              <a:rPr lang="ko-KR" altLang="en-US" b="1" dirty="0">
                <a:solidFill>
                  <a:srgbClr val="00B050"/>
                </a:solidFill>
              </a:rPr>
              <a:t> 농촌진흥청 </a:t>
            </a:r>
            <a:r>
              <a:rPr lang="ko-KR" altLang="en-US" b="1" dirty="0" err="1">
                <a:solidFill>
                  <a:srgbClr val="00B050"/>
                </a:solidFill>
              </a:rPr>
              <a:t>생육상태별</a:t>
            </a:r>
            <a:r>
              <a:rPr lang="ko-KR" altLang="en-US" b="1" dirty="0">
                <a:solidFill>
                  <a:srgbClr val="00B050"/>
                </a:solidFill>
              </a:rPr>
              <a:t> 최적환경설정 </a:t>
            </a:r>
            <a:r>
              <a:rPr lang="ko-KR" altLang="en-US" b="1" dirty="0" err="1">
                <a:solidFill>
                  <a:srgbClr val="00B050"/>
                </a:solidFill>
              </a:rPr>
              <a:t>데이터셋</a:t>
            </a:r>
            <a:r>
              <a:rPr lang="ko-KR" altLang="en-US" b="1" dirty="0">
                <a:solidFill>
                  <a:srgbClr val="00B050"/>
                </a:solidFill>
              </a:rPr>
              <a:t> 참고</a:t>
            </a:r>
            <a:endParaRPr lang="en-US" b="1" dirty="0">
              <a:solidFill>
                <a:srgbClr val="00B050"/>
              </a:solidFill>
            </a:endParaRPr>
          </a:p>
        </p:txBody>
      </p:sp>
      <p:grpSp>
        <p:nvGrpSpPr>
          <p:cNvPr id="41" name="그룹 55">
            <a:extLst>
              <a:ext uri="{FF2B5EF4-FFF2-40B4-BE49-F238E27FC236}">
                <a16:creationId xmlns:a16="http://schemas.microsoft.com/office/drawing/2014/main" id="{9FC7369E-58E3-2A37-9822-5408677A01E0}"/>
              </a:ext>
            </a:extLst>
          </p:cNvPr>
          <p:cNvGrpSpPr/>
          <p:nvPr/>
        </p:nvGrpSpPr>
        <p:grpSpPr>
          <a:xfrm>
            <a:off x="5083946" y="8940806"/>
            <a:ext cx="9982200" cy="1066800"/>
            <a:chOff x="6781800" y="8115300"/>
            <a:chExt cx="9982200" cy="1066800"/>
          </a:xfrm>
        </p:grpSpPr>
        <p:pic>
          <p:nvPicPr>
            <p:cNvPr id="42" name="Picture 8">
              <a:extLst>
                <a:ext uri="{FF2B5EF4-FFF2-40B4-BE49-F238E27FC236}">
                  <a16:creationId xmlns:a16="http://schemas.microsoft.com/office/drawing/2014/main" id="{C9D6ECE1-191A-1655-3883-85E4B32A26C2}"/>
                </a:ext>
              </a:extLst>
            </p:cNvPr>
            <p:cNvPicPr>
              <a:picLocks noChangeAspect="1" noChangeArrowheads="1"/>
            </p:cNvPicPr>
            <p:nvPr/>
          </p:nvPicPr>
          <p:blipFill>
            <a:blip r:embed="rId8"/>
            <a:srcRect t="31830" b="38462"/>
            <a:stretch>
              <a:fillRect/>
            </a:stretch>
          </p:blipFill>
          <p:spPr bwMode="auto">
            <a:xfrm>
              <a:off x="6781800" y="8115300"/>
              <a:ext cx="9982200" cy="1066800"/>
            </a:xfrm>
            <a:prstGeom prst="rect">
              <a:avLst/>
            </a:prstGeom>
            <a:noFill/>
            <a:ln w="9525">
              <a:noFill/>
              <a:miter lim="800000"/>
              <a:headEnd/>
              <a:tailEnd/>
            </a:ln>
            <a:effectLst/>
          </p:spPr>
        </p:pic>
        <p:sp>
          <p:nvSpPr>
            <p:cNvPr id="43" name="직사각형 51">
              <a:extLst>
                <a:ext uri="{FF2B5EF4-FFF2-40B4-BE49-F238E27FC236}">
                  <a16:creationId xmlns:a16="http://schemas.microsoft.com/office/drawing/2014/main" id="{DFF119DE-A85D-7797-DFE4-8159714446EA}"/>
                </a:ext>
              </a:extLst>
            </p:cNvPr>
            <p:cNvSpPr/>
            <p:nvPr/>
          </p:nvSpPr>
          <p:spPr>
            <a:xfrm>
              <a:off x="6858000" y="8724900"/>
              <a:ext cx="914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52">
              <a:extLst>
                <a:ext uri="{FF2B5EF4-FFF2-40B4-BE49-F238E27FC236}">
                  <a16:creationId xmlns:a16="http://schemas.microsoft.com/office/drawing/2014/main" id="{64C9C7C8-B091-5B2E-EE2A-FAF87DE2F553}"/>
                </a:ext>
              </a:extLst>
            </p:cNvPr>
            <p:cNvSpPr/>
            <p:nvPr/>
          </p:nvSpPr>
          <p:spPr>
            <a:xfrm>
              <a:off x="10820400" y="8724900"/>
              <a:ext cx="10668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53">
              <a:extLst>
                <a:ext uri="{FF2B5EF4-FFF2-40B4-BE49-F238E27FC236}">
                  <a16:creationId xmlns:a16="http://schemas.microsoft.com/office/drawing/2014/main" id="{987AE81A-F504-D370-C404-FC10DF99AE80}"/>
                </a:ext>
              </a:extLst>
            </p:cNvPr>
            <p:cNvSpPr/>
            <p:nvPr/>
          </p:nvSpPr>
          <p:spPr>
            <a:xfrm>
              <a:off x="12927874" y="8724900"/>
              <a:ext cx="788126"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직사각형 54">
              <a:extLst>
                <a:ext uri="{FF2B5EF4-FFF2-40B4-BE49-F238E27FC236}">
                  <a16:creationId xmlns:a16="http://schemas.microsoft.com/office/drawing/2014/main" id="{44552132-68C6-8EF8-F054-853EBEA88881}"/>
                </a:ext>
              </a:extLst>
            </p:cNvPr>
            <p:cNvSpPr/>
            <p:nvPr/>
          </p:nvSpPr>
          <p:spPr>
            <a:xfrm>
              <a:off x="14478000" y="8724900"/>
              <a:ext cx="1371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191208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grpSp>
        <p:nvGrpSpPr>
          <p:cNvPr id="32"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10"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①</a:t>
            </a:r>
            <a:r>
              <a:rPr lang="en-US" sz="2400" b="1" dirty="0">
                <a:solidFill>
                  <a:srgbClr val="000000"/>
                </a:solidFill>
                <a:latin typeface="NEXON Lv1 Gothic OTF" pitchFamily="34" charset="0"/>
                <a:cs typeface="NEXON Lv1 Gothic OTF" pitchFamily="34" charset="0"/>
              </a:rPr>
              <a:t> Raw </a:t>
            </a:r>
            <a:r>
              <a:rPr lang="ko-KR" altLang="en-US" sz="2400" b="1" dirty="0">
                <a:solidFill>
                  <a:srgbClr val="000000"/>
                </a:solidFill>
                <a:latin typeface="NEXON Lv1 Gothic OTF" pitchFamily="34" charset="0"/>
                <a:cs typeface="NEXON Lv1 Gothic OTF" pitchFamily="34" charset="0"/>
              </a:rPr>
              <a:t>데이터 확인</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759916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a:t>
            </a:r>
            <a:r>
              <a:rPr lang="ko-KR" altLang="en-US" sz="2400" b="1" dirty="0">
                <a:solidFill>
                  <a:srgbClr val="000000"/>
                </a:solidFill>
                <a:latin typeface="NEXON Lv1 Gothic OTF" pitchFamily="34" charset="0"/>
                <a:cs typeface="NEXON Lv1 Gothic OTF" pitchFamily="34" charset="0"/>
              </a:rPr>
              <a:t> 독립변수</a:t>
            </a:r>
            <a:r>
              <a:rPr lang="en-US" altLang="ko-KR" sz="2000" b="1" dirty="0">
                <a:solidFill>
                  <a:srgbClr val="000000"/>
                </a:solidFill>
                <a:latin typeface="NEXON Lv1 Gothic OTF" pitchFamily="34" charset="0"/>
                <a:cs typeface="NEXON Lv1 Gothic OTF" pitchFamily="34" charset="0"/>
              </a:rPr>
              <a:t>(</a:t>
            </a:r>
            <a:r>
              <a:rPr lang="ko-KR" altLang="en-US" sz="2000" b="1" dirty="0">
                <a:solidFill>
                  <a:srgbClr val="000000"/>
                </a:solidFill>
                <a:latin typeface="NEXON Lv1 Gothic OTF" pitchFamily="34" charset="0"/>
                <a:cs typeface="NEXON Lv1 Gothic OTF" pitchFamily="34" charset="0"/>
              </a:rPr>
              <a:t>환경데이터</a:t>
            </a:r>
            <a:r>
              <a:rPr lang="en-US" altLang="ko-KR" sz="2000" b="1" dirty="0">
                <a:solidFill>
                  <a:srgbClr val="000000"/>
                </a:solidFill>
                <a:latin typeface="NEXON Lv1 Gothic OTF" pitchFamily="34" charset="0"/>
                <a:cs typeface="NEXON Lv1 Gothic OTF" pitchFamily="34" charset="0"/>
              </a:rPr>
              <a:t>)</a:t>
            </a:r>
            <a:r>
              <a:rPr lang="en-US" altLang="ko-KR"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확인</a:t>
            </a:r>
            <a:r>
              <a:rPr lang="en-US" altLang="ko-KR" sz="2000" b="1" dirty="0">
                <a:solidFill>
                  <a:srgbClr val="000000"/>
                </a:solidFill>
                <a:latin typeface="NEXON Lv1 Gothic OTF" pitchFamily="34" charset="0"/>
                <a:cs typeface="NEXON Lv1 Gothic OTF" pitchFamily="34" charset="0"/>
              </a:rPr>
              <a:t>(%)</a:t>
            </a:r>
            <a:endParaRPr lang="en-US" sz="2000" dirty="0"/>
          </a:p>
        </p:txBody>
      </p:sp>
      <p:grpSp>
        <p:nvGrpSpPr>
          <p:cNvPr id="50" name="그룹 49"/>
          <p:cNvGrpSpPr/>
          <p:nvPr/>
        </p:nvGrpSpPr>
        <p:grpSpPr>
          <a:xfrm>
            <a:off x="7239000" y="2781300"/>
            <a:ext cx="8839200" cy="5562600"/>
            <a:chOff x="7162800" y="2628900"/>
            <a:chExt cx="8839200" cy="5410200"/>
          </a:xfrm>
        </p:grpSpPr>
        <p:sp>
          <p:nvSpPr>
            <p:cNvPr id="45" name="모서리가 둥근 직사각형 44"/>
            <p:cNvSpPr/>
            <p:nvPr/>
          </p:nvSpPr>
          <p:spPr>
            <a:xfrm>
              <a:off x="7162800" y="2628900"/>
              <a:ext cx="8839200" cy="5410200"/>
            </a:xfrm>
            <a:prstGeom prst="roundRect">
              <a:avLst>
                <a:gd name="adj" fmla="val 10160"/>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1" name="Picture 3"/>
            <p:cNvPicPr>
              <a:picLocks noChangeArrowheads="1"/>
            </p:cNvPicPr>
            <p:nvPr/>
          </p:nvPicPr>
          <p:blipFill>
            <a:blip r:embed="rId4"/>
            <a:srcRect/>
            <a:stretch>
              <a:fillRect/>
            </a:stretch>
          </p:blipFill>
          <p:spPr bwMode="auto">
            <a:xfrm>
              <a:off x="8153400" y="2933700"/>
              <a:ext cx="1872000" cy="1980000"/>
            </a:xfrm>
            <a:prstGeom prst="rect">
              <a:avLst/>
            </a:prstGeom>
            <a:noFill/>
            <a:ln w="9525">
              <a:noFill/>
              <a:miter lim="800000"/>
              <a:headEnd/>
              <a:tailEnd/>
            </a:ln>
            <a:effectLst/>
          </p:spPr>
        </p:pic>
        <p:pic>
          <p:nvPicPr>
            <p:cNvPr id="2052" name="Picture 4"/>
            <p:cNvPicPr>
              <a:picLocks noChangeArrowheads="1"/>
            </p:cNvPicPr>
            <p:nvPr/>
          </p:nvPicPr>
          <p:blipFill>
            <a:blip r:embed="rId5"/>
            <a:srcRect/>
            <a:stretch>
              <a:fillRect/>
            </a:stretch>
          </p:blipFill>
          <p:spPr bwMode="auto">
            <a:xfrm>
              <a:off x="10744200" y="2933700"/>
              <a:ext cx="1872000" cy="1980000"/>
            </a:xfrm>
            <a:prstGeom prst="rect">
              <a:avLst/>
            </a:prstGeom>
            <a:noFill/>
            <a:ln w="9525">
              <a:noFill/>
              <a:miter lim="800000"/>
              <a:headEnd/>
              <a:tailEnd/>
            </a:ln>
            <a:effectLst/>
          </p:spPr>
        </p:pic>
        <p:pic>
          <p:nvPicPr>
            <p:cNvPr id="2054" name="Picture 6"/>
            <p:cNvPicPr>
              <a:picLocks noChangeArrowheads="1"/>
            </p:cNvPicPr>
            <p:nvPr/>
          </p:nvPicPr>
          <p:blipFill>
            <a:blip r:embed="rId6"/>
            <a:srcRect/>
            <a:stretch>
              <a:fillRect/>
            </a:stretch>
          </p:blipFill>
          <p:spPr bwMode="auto">
            <a:xfrm>
              <a:off x="8153400" y="5600700"/>
              <a:ext cx="1872000" cy="1980000"/>
            </a:xfrm>
            <a:prstGeom prst="rect">
              <a:avLst/>
            </a:prstGeom>
            <a:noFill/>
            <a:ln w="9525">
              <a:noFill/>
              <a:miter lim="800000"/>
              <a:headEnd/>
              <a:tailEnd/>
            </a:ln>
            <a:effectLst/>
          </p:spPr>
        </p:pic>
        <p:pic>
          <p:nvPicPr>
            <p:cNvPr id="2057" name="Picture 9"/>
            <p:cNvPicPr>
              <a:picLocks noChangeArrowheads="1"/>
            </p:cNvPicPr>
            <p:nvPr/>
          </p:nvPicPr>
          <p:blipFill>
            <a:blip r:embed="rId7"/>
            <a:srcRect/>
            <a:stretch>
              <a:fillRect/>
            </a:stretch>
          </p:blipFill>
          <p:spPr bwMode="auto">
            <a:xfrm>
              <a:off x="13335000" y="5600700"/>
              <a:ext cx="1872000" cy="1980000"/>
            </a:xfrm>
            <a:prstGeom prst="rect">
              <a:avLst/>
            </a:prstGeom>
            <a:noFill/>
            <a:ln w="9525">
              <a:noFill/>
              <a:miter lim="800000"/>
              <a:headEnd/>
              <a:tailEnd/>
            </a:ln>
            <a:effectLst/>
          </p:spPr>
        </p:pic>
        <p:pic>
          <p:nvPicPr>
            <p:cNvPr id="31" name="Picture 5"/>
            <p:cNvPicPr>
              <a:picLocks noChangeArrowheads="1"/>
            </p:cNvPicPr>
            <p:nvPr/>
          </p:nvPicPr>
          <p:blipFill>
            <a:blip r:embed="rId8"/>
            <a:srcRect/>
            <a:stretch>
              <a:fillRect/>
            </a:stretch>
          </p:blipFill>
          <p:spPr bwMode="auto">
            <a:xfrm>
              <a:off x="13335000" y="2933700"/>
              <a:ext cx="1872000" cy="1980000"/>
            </a:xfrm>
            <a:prstGeom prst="rect">
              <a:avLst/>
            </a:prstGeom>
            <a:noFill/>
            <a:ln w="9525">
              <a:noFill/>
              <a:miter lim="800000"/>
              <a:headEnd/>
              <a:tailEnd/>
            </a:ln>
            <a:effectLst/>
          </p:spPr>
        </p:pic>
        <p:sp>
          <p:nvSpPr>
            <p:cNvPr id="43" name="Object 21"/>
            <p:cNvSpPr txBox="1"/>
            <p:nvPr/>
          </p:nvSpPr>
          <p:spPr>
            <a:xfrm>
              <a:off x="8382000" y="4991100"/>
              <a:ext cx="1295400" cy="400110"/>
            </a:xfrm>
            <a:prstGeom prst="rect">
              <a:avLst/>
            </a:prstGeom>
            <a:noFill/>
          </p:spPr>
          <p:txBody>
            <a:bodyPr wrap="square" rtlCol="0" anchor="t">
              <a:spAutoFit/>
            </a:bodyPr>
            <a:lstStyle/>
            <a:p>
              <a:pPr algn="ctr"/>
              <a:r>
                <a:rPr lang="en-US" sz="2000" b="1" dirty="0">
                  <a:solidFill>
                    <a:srgbClr val="000000"/>
                  </a:solidFill>
                  <a:latin typeface="NEXON Lv1 Gothic OTF" pitchFamily="34" charset="0"/>
                </a:rPr>
                <a:t>1</a:t>
              </a:r>
              <a:r>
                <a:rPr lang="ko-KR" altLang="en-US" sz="2000" b="1" dirty="0">
                  <a:solidFill>
                    <a:srgbClr val="000000"/>
                  </a:solidFill>
                  <a:latin typeface="NEXON Lv1 Gothic OTF" pitchFamily="34" charset="0"/>
                </a:rPr>
                <a:t>번 농장</a:t>
              </a:r>
              <a:endParaRPr lang="en-US" sz="2000" dirty="0"/>
            </a:p>
          </p:txBody>
        </p:sp>
        <p:sp>
          <p:nvSpPr>
            <p:cNvPr id="44" name="Object 21"/>
            <p:cNvSpPr txBox="1"/>
            <p:nvPr/>
          </p:nvSpPr>
          <p:spPr>
            <a:xfrm>
              <a:off x="110490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NEXON Lv1 Gothic OTF" pitchFamily="34" charset="0"/>
                </a:rPr>
                <a:t>2</a:t>
              </a:r>
              <a:r>
                <a:rPr lang="ko-KR" altLang="en-US" sz="2000" b="1" dirty="0">
                  <a:solidFill>
                    <a:srgbClr val="000000"/>
                  </a:solidFill>
                  <a:latin typeface="NEXON Lv1 Gothic OTF" pitchFamily="34" charset="0"/>
                </a:rPr>
                <a:t>번 농장</a:t>
              </a:r>
              <a:endParaRPr lang="en-US" sz="2000" dirty="0"/>
            </a:p>
          </p:txBody>
        </p:sp>
        <p:sp>
          <p:nvSpPr>
            <p:cNvPr id="46" name="Object 21"/>
            <p:cNvSpPr txBox="1"/>
            <p:nvPr/>
          </p:nvSpPr>
          <p:spPr>
            <a:xfrm>
              <a:off x="13639800" y="4991100"/>
              <a:ext cx="1295400" cy="400110"/>
            </a:xfrm>
            <a:prstGeom prst="rect">
              <a:avLst/>
            </a:prstGeom>
            <a:noFill/>
          </p:spPr>
          <p:txBody>
            <a:bodyPr wrap="square" rtlCol="0" anchor="t">
              <a:spAutoFit/>
            </a:bodyPr>
            <a:lstStyle/>
            <a:p>
              <a:pPr algn="ctr"/>
              <a:r>
                <a:rPr lang="en-US" altLang="ko-KR" sz="2000" b="1" dirty="0">
                  <a:solidFill>
                    <a:srgbClr val="000000"/>
                  </a:solidFill>
                  <a:latin typeface="NEXON Lv1 Gothic OTF" pitchFamily="34" charset="0"/>
                </a:rPr>
                <a:t>3</a:t>
              </a:r>
              <a:r>
                <a:rPr lang="ko-KR" altLang="en-US" sz="2000" b="1" dirty="0">
                  <a:solidFill>
                    <a:srgbClr val="000000"/>
                  </a:solidFill>
                  <a:latin typeface="NEXON Lv1 Gothic OTF" pitchFamily="34" charset="0"/>
                </a:rPr>
                <a:t>번 농장</a:t>
              </a:r>
              <a:endParaRPr lang="en-US" sz="2000" dirty="0"/>
            </a:p>
          </p:txBody>
        </p:sp>
        <p:sp>
          <p:nvSpPr>
            <p:cNvPr id="47" name="Object 21"/>
            <p:cNvSpPr txBox="1"/>
            <p:nvPr/>
          </p:nvSpPr>
          <p:spPr>
            <a:xfrm>
              <a:off x="83820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NEXON Lv1 Gothic OTF" pitchFamily="34" charset="0"/>
                </a:rPr>
                <a:t>4</a:t>
              </a:r>
              <a:r>
                <a:rPr lang="ko-KR" altLang="en-US" sz="2000" b="1" dirty="0">
                  <a:solidFill>
                    <a:srgbClr val="000000"/>
                  </a:solidFill>
                  <a:latin typeface="NEXON Lv1 Gothic OTF" pitchFamily="34" charset="0"/>
                </a:rPr>
                <a:t>번 농장</a:t>
              </a:r>
              <a:endParaRPr lang="en-US" sz="2000" dirty="0"/>
            </a:p>
          </p:txBody>
        </p:sp>
        <p:sp>
          <p:nvSpPr>
            <p:cNvPr id="48" name="Object 21"/>
            <p:cNvSpPr txBox="1"/>
            <p:nvPr/>
          </p:nvSpPr>
          <p:spPr>
            <a:xfrm>
              <a:off x="109728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NEXON Lv1 Gothic OTF" pitchFamily="34" charset="0"/>
                </a:rPr>
                <a:t>5</a:t>
              </a:r>
              <a:r>
                <a:rPr lang="ko-KR" altLang="en-US" sz="2000" b="1" dirty="0">
                  <a:solidFill>
                    <a:srgbClr val="000000"/>
                  </a:solidFill>
                  <a:latin typeface="NEXON Lv1 Gothic OTF" pitchFamily="34" charset="0"/>
                </a:rPr>
                <a:t>번 농장</a:t>
              </a:r>
              <a:endParaRPr lang="en-US" sz="2000" dirty="0"/>
            </a:p>
          </p:txBody>
        </p:sp>
        <p:sp>
          <p:nvSpPr>
            <p:cNvPr id="49" name="Object 21"/>
            <p:cNvSpPr txBox="1"/>
            <p:nvPr/>
          </p:nvSpPr>
          <p:spPr>
            <a:xfrm>
              <a:off x="13563600" y="7581900"/>
              <a:ext cx="1295400" cy="400110"/>
            </a:xfrm>
            <a:prstGeom prst="rect">
              <a:avLst/>
            </a:prstGeom>
            <a:noFill/>
          </p:spPr>
          <p:txBody>
            <a:bodyPr wrap="square" rtlCol="0" anchor="t">
              <a:spAutoFit/>
            </a:bodyPr>
            <a:lstStyle/>
            <a:p>
              <a:pPr algn="ctr"/>
              <a:r>
                <a:rPr lang="en-US" altLang="ko-KR" sz="2000" b="1" dirty="0">
                  <a:solidFill>
                    <a:srgbClr val="000000"/>
                  </a:solidFill>
                  <a:latin typeface="NEXON Lv1 Gothic OTF" pitchFamily="34" charset="0"/>
                </a:rPr>
                <a:t>6</a:t>
              </a:r>
              <a:r>
                <a:rPr lang="ko-KR" altLang="en-US" sz="2000" b="1" dirty="0">
                  <a:solidFill>
                    <a:srgbClr val="000000"/>
                  </a:solidFill>
                  <a:latin typeface="NEXON Lv1 Gothic OTF" pitchFamily="34" charset="0"/>
                </a:rPr>
                <a:t>번 농장</a:t>
              </a:r>
              <a:endParaRPr lang="en-US" sz="2000" dirty="0"/>
            </a:p>
          </p:txBody>
        </p:sp>
        <p:pic>
          <p:nvPicPr>
            <p:cNvPr id="2058" name="Picture 10"/>
            <p:cNvPicPr>
              <a:picLocks noChangeArrowheads="1"/>
            </p:cNvPicPr>
            <p:nvPr/>
          </p:nvPicPr>
          <p:blipFill>
            <a:blip r:embed="rId9"/>
            <a:srcRect/>
            <a:stretch>
              <a:fillRect/>
            </a:stretch>
          </p:blipFill>
          <p:spPr bwMode="auto">
            <a:xfrm>
              <a:off x="10744200" y="5600700"/>
              <a:ext cx="1872000" cy="1980000"/>
            </a:xfrm>
            <a:prstGeom prst="rect">
              <a:avLst/>
            </a:prstGeom>
            <a:noFill/>
            <a:ln w="9525">
              <a:noFill/>
              <a:miter lim="800000"/>
              <a:headEnd/>
              <a:tailEnd/>
            </a:ln>
            <a:effectLst/>
          </p:spPr>
        </p:pic>
      </p:grpSp>
      <p:sp>
        <p:nvSpPr>
          <p:cNvPr id="52" name="Object 21"/>
          <p:cNvSpPr txBox="1"/>
          <p:nvPr/>
        </p:nvSpPr>
        <p:spPr>
          <a:xfrm>
            <a:off x="8458200" y="5676900"/>
            <a:ext cx="1295400" cy="400110"/>
          </a:xfrm>
          <a:prstGeom prst="rect">
            <a:avLst/>
          </a:prstGeom>
          <a:noFill/>
        </p:spPr>
        <p:txBody>
          <a:bodyPr wrap="square" rtlCol="0" anchor="t">
            <a:spAutoFit/>
          </a:bodyPr>
          <a:lstStyle/>
          <a:p>
            <a:pPr algn="ctr"/>
            <a:r>
              <a:rPr lang="ko-KR" altLang="en-US" sz="2000" b="1" dirty="0">
                <a:solidFill>
                  <a:srgbClr val="FF0000"/>
                </a:solidFill>
              </a:rPr>
              <a:t>쓰레기</a:t>
            </a:r>
            <a:endParaRPr lang="en-US" sz="2000" b="1" dirty="0">
              <a:solidFill>
                <a:srgbClr val="FF0000"/>
              </a:solidFill>
            </a:endParaRPr>
          </a:p>
        </p:txBody>
      </p:sp>
      <p:sp>
        <p:nvSpPr>
          <p:cNvPr id="53" name="Object 21"/>
          <p:cNvSpPr txBox="1"/>
          <p:nvPr/>
        </p:nvSpPr>
        <p:spPr>
          <a:xfrm>
            <a:off x="13639800" y="2933700"/>
            <a:ext cx="1295400" cy="400110"/>
          </a:xfrm>
          <a:prstGeom prst="rect">
            <a:avLst/>
          </a:prstGeom>
          <a:noFill/>
        </p:spPr>
        <p:txBody>
          <a:bodyPr wrap="square" rtlCol="0" anchor="t">
            <a:spAutoFit/>
          </a:bodyPr>
          <a:lstStyle/>
          <a:p>
            <a:pPr algn="ctr"/>
            <a:r>
              <a:rPr lang="ko-KR" altLang="en-US" sz="2000" b="1" dirty="0">
                <a:solidFill>
                  <a:srgbClr val="FF0000"/>
                </a:solidFill>
              </a:rPr>
              <a:t>쓰레기</a:t>
            </a:r>
            <a:endParaRPr lang="en-US" sz="2000" b="1" dirty="0">
              <a:solidFill>
                <a:srgbClr val="FF0000"/>
              </a:solidFill>
            </a:endParaRPr>
          </a:p>
        </p:txBody>
      </p:sp>
      <p:sp>
        <p:nvSpPr>
          <p:cNvPr id="27"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①</a:t>
            </a:r>
            <a:r>
              <a:rPr lang="en-US" sz="2400" b="1" dirty="0">
                <a:solidFill>
                  <a:srgbClr val="000000"/>
                </a:solidFill>
                <a:latin typeface="NEXON Lv1 Gothic OTF" pitchFamily="34" charset="0"/>
                <a:cs typeface="NEXON Lv1 Gothic OTF" pitchFamily="34" charset="0"/>
              </a:rPr>
              <a:t> Raw </a:t>
            </a:r>
            <a:r>
              <a:rPr lang="ko-KR" altLang="en-US" sz="2400" b="1" dirty="0">
                <a:solidFill>
                  <a:srgbClr val="000000"/>
                </a:solidFill>
                <a:latin typeface="NEXON Lv1 Gothic OTF" pitchFamily="34" charset="0"/>
                <a:cs typeface="NEXON Lv1 Gothic OTF" pitchFamily="34" charset="0"/>
              </a:rPr>
              <a:t>데이터 확인</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96774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a:t>
            </a:r>
            <a:r>
              <a:rPr lang="ko-KR" altLang="en-US" sz="2400" b="1" dirty="0">
                <a:solidFill>
                  <a:srgbClr val="000000"/>
                </a:solidFill>
                <a:latin typeface="NEXON Lv1 Gothic OTF" pitchFamily="34" charset="0"/>
                <a:cs typeface="NEXON Lv1 Gothic OTF" pitchFamily="34" charset="0"/>
              </a:rPr>
              <a:t> 종속변수</a:t>
            </a:r>
            <a:r>
              <a:rPr lang="en-US" altLang="ko-KR" sz="2000" b="1" dirty="0">
                <a:solidFill>
                  <a:srgbClr val="000000"/>
                </a:solidFill>
                <a:latin typeface="NEXON Lv1 Gothic OTF" pitchFamily="34" charset="0"/>
                <a:cs typeface="NEXON Lv1 Gothic OTF" pitchFamily="34" charset="0"/>
              </a:rPr>
              <a:t>(5</a:t>
            </a:r>
            <a:r>
              <a:rPr lang="ko-KR" altLang="en-US" sz="2000" b="1" dirty="0">
                <a:solidFill>
                  <a:srgbClr val="000000"/>
                </a:solidFill>
                <a:latin typeface="NEXON Lv1 Gothic OTF" pitchFamily="34" charset="0"/>
                <a:cs typeface="NEXON Lv1 Gothic OTF" pitchFamily="34" charset="0"/>
              </a:rPr>
              <a:t>번 농장 토마토 파괴데이터</a:t>
            </a:r>
            <a:r>
              <a:rPr lang="en-US" altLang="ko-KR" sz="2000" b="1" dirty="0">
                <a:solidFill>
                  <a:srgbClr val="000000"/>
                </a:solidFill>
                <a:latin typeface="NEXON Lv1 Gothic OTF" pitchFamily="34" charset="0"/>
                <a:cs typeface="NEXON Lv1 Gothic OTF" pitchFamily="34" charset="0"/>
              </a:rPr>
              <a:t>)</a:t>
            </a:r>
            <a:r>
              <a:rPr lang="en-US" altLang="ko-KR"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확인 </a:t>
            </a:r>
            <a:r>
              <a:rPr lang="en-US" altLang="ko-KR" sz="2000" b="1" dirty="0">
                <a:solidFill>
                  <a:srgbClr val="000000"/>
                </a:solidFill>
                <a:latin typeface="NEXON Lv1 Gothic OTF" pitchFamily="34" charset="0"/>
                <a:cs typeface="NEXON Lv1 Gothic OTF" pitchFamily="34" charset="0"/>
              </a:rPr>
              <a:t>(21’</a:t>
            </a:r>
            <a:r>
              <a:rPr lang="ko-KR" altLang="en-US" sz="2000" b="1" dirty="0">
                <a:solidFill>
                  <a:srgbClr val="000000"/>
                </a:solidFill>
                <a:latin typeface="NEXON Lv1 Gothic OTF" pitchFamily="34" charset="0"/>
                <a:cs typeface="NEXON Lv1 Gothic OTF" pitchFamily="34" charset="0"/>
              </a:rPr>
              <a:t>년 </a:t>
            </a:r>
            <a:r>
              <a:rPr lang="en-US" altLang="ko-KR" sz="2000" b="1" dirty="0">
                <a:solidFill>
                  <a:srgbClr val="000000"/>
                </a:solidFill>
                <a:latin typeface="NEXON Lv1 Gothic OTF" pitchFamily="34" charset="0"/>
                <a:cs typeface="NEXON Lv1 Gothic OTF" pitchFamily="34" charset="0"/>
              </a:rPr>
              <a:t>45</a:t>
            </a:r>
            <a:r>
              <a:rPr lang="ko-KR" altLang="en-US" sz="2000" b="1" dirty="0">
                <a:solidFill>
                  <a:srgbClr val="000000"/>
                </a:solidFill>
                <a:latin typeface="NEXON Lv1 Gothic OTF" pitchFamily="34" charset="0"/>
                <a:cs typeface="NEXON Lv1 Gothic OTF" pitchFamily="34" charset="0"/>
              </a:rPr>
              <a:t>주차 </a:t>
            </a:r>
            <a:r>
              <a:rPr lang="en-US" altLang="ko-KR" sz="2000" b="1" dirty="0">
                <a:solidFill>
                  <a:srgbClr val="000000"/>
                </a:solidFill>
                <a:latin typeface="NEXON Lv1 Gothic OTF" pitchFamily="34" charset="0"/>
                <a:cs typeface="NEXON Lv1 Gothic OTF" pitchFamily="34" charset="0"/>
              </a:rPr>
              <a:t>~ 22</a:t>
            </a:r>
            <a:r>
              <a:rPr lang="ko-KR" altLang="en-US" sz="2000" b="1" dirty="0">
                <a:solidFill>
                  <a:srgbClr val="000000"/>
                </a:solidFill>
                <a:latin typeface="NEXON Lv1 Gothic OTF" pitchFamily="34" charset="0"/>
                <a:cs typeface="NEXON Lv1 Gothic OTF" pitchFamily="34" charset="0"/>
              </a:rPr>
              <a:t>년 </a:t>
            </a:r>
            <a:r>
              <a:rPr lang="en-US" altLang="ko-KR" sz="2000" b="1" dirty="0">
                <a:solidFill>
                  <a:srgbClr val="000000"/>
                </a:solidFill>
                <a:latin typeface="NEXON Lv1 Gothic OTF" pitchFamily="34" charset="0"/>
                <a:cs typeface="NEXON Lv1 Gothic OTF" pitchFamily="34" charset="0"/>
              </a:rPr>
              <a:t>6</a:t>
            </a:r>
            <a:r>
              <a:rPr lang="ko-KR" altLang="en-US" sz="2000" b="1" dirty="0">
                <a:solidFill>
                  <a:srgbClr val="000000"/>
                </a:solidFill>
                <a:latin typeface="NEXON Lv1 Gothic OTF" pitchFamily="34" charset="0"/>
                <a:cs typeface="NEXON Lv1 Gothic OTF" pitchFamily="34" charset="0"/>
              </a:rPr>
              <a:t>주차</a:t>
            </a:r>
            <a:r>
              <a:rPr lang="en-US" altLang="ko-KR" sz="2000" b="1" dirty="0">
                <a:solidFill>
                  <a:srgbClr val="000000"/>
                </a:solidFill>
                <a:latin typeface="NEXON Lv1 Gothic OTF" pitchFamily="34" charset="0"/>
                <a:cs typeface="NEXON Lv1 Gothic OTF" pitchFamily="34" charset="0"/>
              </a:rPr>
              <a:t>)</a:t>
            </a:r>
            <a:endParaRPr lang="en-US" sz="2000" dirty="0"/>
          </a:p>
        </p:txBody>
      </p:sp>
      <p:sp>
        <p:nvSpPr>
          <p:cNvPr id="45" name="모서리가 둥근 직사각형 44"/>
          <p:cNvSpPr/>
          <p:nvPr/>
        </p:nvSpPr>
        <p:spPr>
          <a:xfrm>
            <a:off x="7391400" y="2781300"/>
            <a:ext cx="8153400" cy="5562600"/>
          </a:xfrm>
          <a:prstGeom prst="roundRect">
            <a:avLst>
              <a:gd name="adj" fmla="val 7763"/>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6" name="그룹 15"/>
          <p:cNvGrpSpPr/>
          <p:nvPr/>
        </p:nvGrpSpPr>
        <p:grpSpPr>
          <a:xfrm>
            <a:off x="8077200" y="3771900"/>
            <a:ext cx="4114800" cy="3276600"/>
            <a:chOff x="7239000" y="3848100"/>
            <a:chExt cx="4114800" cy="3276600"/>
          </a:xfrm>
        </p:grpSpPr>
        <p:pic>
          <p:nvPicPr>
            <p:cNvPr id="3074" name="Picture 2"/>
            <p:cNvPicPr>
              <a:picLocks noChangeAspect="1" noChangeArrowheads="1"/>
            </p:cNvPicPr>
            <p:nvPr/>
          </p:nvPicPr>
          <p:blipFill>
            <a:blip r:embed="rId4"/>
            <a:srcRect/>
            <a:stretch>
              <a:fillRect/>
            </a:stretch>
          </p:blipFill>
          <p:spPr bwMode="auto">
            <a:xfrm>
              <a:off x="7239000" y="3848100"/>
              <a:ext cx="4114800" cy="3248025"/>
            </a:xfrm>
            <a:prstGeom prst="rect">
              <a:avLst/>
            </a:prstGeom>
            <a:noFill/>
            <a:ln w="9525">
              <a:noFill/>
              <a:miter lim="800000"/>
              <a:headEnd/>
              <a:tailEnd/>
            </a:ln>
            <a:effectLst/>
          </p:spPr>
        </p:pic>
        <p:sp>
          <p:nvSpPr>
            <p:cNvPr id="26" name="직사각형 25"/>
            <p:cNvSpPr/>
            <p:nvPr/>
          </p:nvSpPr>
          <p:spPr>
            <a:xfrm>
              <a:off x="8686800" y="3848100"/>
              <a:ext cx="1447800" cy="3276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7" name="Object 21"/>
          <p:cNvSpPr txBox="1"/>
          <p:nvPr/>
        </p:nvSpPr>
        <p:spPr>
          <a:xfrm>
            <a:off x="8534400" y="7277100"/>
            <a:ext cx="3200400" cy="400110"/>
          </a:xfrm>
          <a:prstGeom prst="rect">
            <a:avLst/>
          </a:prstGeom>
          <a:noFill/>
        </p:spPr>
        <p:txBody>
          <a:bodyPr wrap="square" rtlCol="0" anchor="t">
            <a:spAutoFit/>
          </a:bodyPr>
          <a:lstStyle/>
          <a:p>
            <a:pPr algn="ctr"/>
            <a:r>
              <a:rPr lang="ko-KR" altLang="en-US" sz="2000" b="1" dirty="0"/>
              <a:t>종속변수 </a:t>
            </a:r>
            <a:r>
              <a:rPr lang="ko-KR" altLang="en-US" sz="2000" b="1" dirty="0" err="1"/>
              <a:t>컬럼</a:t>
            </a:r>
            <a:r>
              <a:rPr lang="ko-KR" altLang="en-US" sz="2000" b="1" dirty="0"/>
              <a:t> 선정</a:t>
            </a:r>
            <a:r>
              <a:rPr lang="en-US" altLang="ko-KR" sz="2000" b="1" dirty="0"/>
              <a:t> </a:t>
            </a:r>
          </a:p>
        </p:txBody>
      </p:sp>
      <p:sp>
        <p:nvSpPr>
          <p:cNvPr id="23" name="Object 21"/>
          <p:cNvSpPr txBox="1"/>
          <p:nvPr/>
        </p:nvSpPr>
        <p:spPr>
          <a:xfrm>
            <a:off x="12268200" y="4000500"/>
            <a:ext cx="3048000" cy="2862322"/>
          </a:xfrm>
          <a:prstGeom prst="rect">
            <a:avLst/>
          </a:prstGeom>
          <a:noFill/>
        </p:spPr>
        <p:txBody>
          <a:bodyPr wrap="square" rtlCol="0" anchor="t">
            <a:spAutoFit/>
          </a:bodyPr>
          <a:lstStyle/>
          <a:p>
            <a:pPr algn="ctr"/>
            <a:r>
              <a:rPr lang="ko-KR" altLang="en-US" sz="2000" b="1" dirty="0"/>
              <a:t>주차 별 </a:t>
            </a:r>
            <a:r>
              <a:rPr lang="en-US" altLang="ko-KR" sz="2000" b="1" dirty="0"/>
              <a:t>Data 100</a:t>
            </a:r>
            <a:r>
              <a:rPr lang="ko-KR" altLang="en-US" sz="2000" b="1" dirty="0"/>
              <a:t>개</a:t>
            </a:r>
            <a:endParaRPr lang="en-US" altLang="ko-KR" sz="2000" b="1" dirty="0"/>
          </a:p>
          <a:p>
            <a:pPr algn="ctr"/>
            <a:endParaRPr lang="en-US" altLang="ko-KR" sz="2000" b="1" dirty="0"/>
          </a:p>
          <a:p>
            <a:pPr algn="ctr"/>
            <a:r>
              <a:rPr lang="en-US" altLang="ko-KR" sz="2000" b="1" dirty="0"/>
              <a:t>×</a:t>
            </a:r>
          </a:p>
          <a:p>
            <a:pPr algn="ctr"/>
            <a:endParaRPr lang="en-US" altLang="ko-KR" sz="2000" b="1" dirty="0"/>
          </a:p>
          <a:p>
            <a:pPr algn="ctr"/>
            <a:r>
              <a:rPr lang="en-US" altLang="ko-KR" sz="2000" b="1" dirty="0"/>
              <a:t>14</a:t>
            </a:r>
            <a:r>
              <a:rPr lang="ko-KR" altLang="en-US" sz="2000" b="1" dirty="0"/>
              <a:t>주차</a:t>
            </a:r>
            <a:endParaRPr lang="en-US" altLang="ko-KR" sz="2000" b="1" dirty="0"/>
          </a:p>
          <a:p>
            <a:pPr algn="ctr"/>
            <a:endParaRPr lang="en-US" altLang="ko-KR" sz="2000" b="1" dirty="0"/>
          </a:p>
          <a:p>
            <a:pPr algn="ctr"/>
            <a:r>
              <a:rPr lang="ko-KR" altLang="en-US" sz="2000" b="1" dirty="0"/>
              <a:t>↓</a:t>
            </a:r>
            <a:endParaRPr lang="en-US" altLang="ko-KR" sz="2000" b="1" dirty="0"/>
          </a:p>
          <a:p>
            <a:pPr algn="ctr"/>
            <a:endParaRPr lang="en-US" altLang="ko-KR" sz="2000" b="1" dirty="0"/>
          </a:p>
          <a:p>
            <a:pPr algn="ctr"/>
            <a:r>
              <a:rPr lang="ko-KR" altLang="en-US" sz="2000" b="1" dirty="0"/>
              <a:t>총 </a:t>
            </a:r>
            <a:r>
              <a:rPr lang="en-US" altLang="ko-KR" sz="2000" b="1" dirty="0"/>
              <a:t>1400</a:t>
            </a:r>
            <a:r>
              <a:rPr lang="ko-KR" altLang="en-US" sz="2000" b="1" dirty="0"/>
              <a:t>개</a:t>
            </a:r>
            <a:endParaRPr lang="en-US" altLang="ko-KR" sz="2000" b="1" dirty="0"/>
          </a:p>
        </p:txBody>
      </p:sp>
      <p:sp>
        <p:nvSpPr>
          <p:cNvPr id="24"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「독립변수 </a:t>
            </a:r>
            <a:r>
              <a:rPr lang="en-US" altLang="ko-KR" sz="2400" b="1" dirty="0" err="1">
                <a:solidFill>
                  <a:srgbClr val="000000"/>
                </a:solidFill>
                <a:latin typeface="NEXON Lv1 Gothic OTF" pitchFamily="34" charset="0"/>
                <a:cs typeface="NEXON Lv1 Gothic OTF" pitchFamily="34" charset="0"/>
              </a:rPr>
              <a:t>Dataframe</a:t>
            </a:r>
            <a:r>
              <a:rPr lang="ko-KR" altLang="en-US" sz="2400" b="1" dirty="0">
                <a:solidFill>
                  <a:srgbClr val="000000"/>
                </a:solidFill>
                <a:latin typeface="NEXON Lv1 Gothic OTF" pitchFamily="34" charset="0"/>
                <a:cs typeface="NEXON Lv1 Gothic OTF" pitchFamily="34" charset="0"/>
              </a:rPr>
              <a:t>」 ↔ 「종속변수 </a:t>
            </a:r>
            <a:r>
              <a:rPr lang="en-US" altLang="ko-KR" sz="2400" b="1" dirty="0" err="1">
                <a:solidFill>
                  <a:srgbClr val="000000"/>
                </a:solidFill>
                <a:latin typeface="NEXON Lv1 Gothic OTF" pitchFamily="34" charset="0"/>
                <a:cs typeface="NEXON Lv1 Gothic OTF" pitchFamily="34" charset="0"/>
              </a:rPr>
              <a:t>Dataframe</a:t>
            </a:r>
            <a:r>
              <a:rPr lang="ko-KR" altLang="en-US" sz="2400" b="1" dirty="0">
                <a:solidFill>
                  <a:srgbClr val="000000"/>
                </a:solidFill>
                <a:latin typeface="NEXON Lv1 Gothic OTF" pitchFamily="34" charset="0"/>
                <a:cs typeface="NEXON Lv1 Gothic OTF" pitchFamily="34" charset="0"/>
              </a:rPr>
              <a:t>」 </a:t>
            </a:r>
            <a:r>
              <a:rPr lang="en-US" altLang="ko-KR" sz="2400" b="1" dirty="0" err="1">
                <a:solidFill>
                  <a:srgbClr val="000000"/>
                </a:solidFill>
                <a:latin typeface="NEXON Lv1 Gothic OTF" pitchFamily="34" charset="0"/>
                <a:cs typeface="NEXON Lv1 Gothic OTF" pitchFamily="34" charset="0"/>
              </a:rPr>
              <a:t>concat</a:t>
            </a:r>
            <a:endParaRPr lang="en-US" sz="2000" dirty="0"/>
          </a:p>
        </p:txBody>
      </p:sp>
      <p:sp>
        <p:nvSpPr>
          <p:cNvPr id="45" name="모서리가 둥근 직사각형 44"/>
          <p:cNvSpPr/>
          <p:nvPr/>
        </p:nvSpPr>
        <p:spPr>
          <a:xfrm>
            <a:off x="8153400" y="2933700"/>
            <a:ext cx="6781800" cy="55626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bject 21"/>
          <p:cNvSpPr txBox="1"/>
          <p:nvPr/>
        </p:nvSpPr>
        <p:spPr>
          <a:xfrm>
            <a:off x="8534400" y="3467100"/>
            <a:ext cx="3048000" cy="400110"/>
          </a:xfrm>
          <a:prstGeom prst="rect">
            <a:avLst/>
          </a:prstGeom>
          <a:noFill/>
        </p:spPr>
        <p:txBody>
          <a:bodyPr wrap="square" rtlCol="0" anchor="t">
            <a:spAutoFit/>
          </a:bodyPr>
          <a:lstStyle/>
          <a:p>
            <a:pPr algn="ctr"/>
            <a:r>
              <a:rPr lang="en-US" altLang="ko-KR" sz="2000" b="1" dirty="0"/>
              <a:t>&lt;</a:t>
            </a:r>
            <a:r>
              <a:rPr lang="ko-KR" altLang="en-US" sz="2000" b="1" dirty="0"/>
              <a:t>독립변수</a:t>
            </a:r>
            <a:r>
              <a:rPr lang="en-US" altLang="ko-KR" sz="2000" b="1" dirty="0"/>
              <a:t>&gt; </a:t>
            </a:r>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pic>
        <p:nvPicPr>
          <p:cNvPr id="2051" name="Picture 3"/>
          <p:cNvPicPr>
            <a:picLocks noChangeAspect="1" noChangeArrowheads="1"/>
          </p:cNvPicPr>
          <p:nvPr/>
        </p:nvPicPr>
        <p:blipFill>
          <a:blip r:embed="rId4"/>
          <a:srcRect/>
          <a:stretch>
            <a:fillRect/>
          </a:stretch>
        </p:blipFill>
        <p:spPr bwMode="auto">
          <a:xfrm>
            <a:off x="12192000" y="4000500"/>
            <a:ext cx="1836282" cy="3200399"/>
          </a:xfrm>
          <a:prstGeom prst="rect">
            <a:avLst/>
          </a:prstGeom>
          <a:noFill/>
          <a:ln w="9525">
            <a:noFill/>
            <a:miter lim="800000"/>
            <a:headEnd/>
            <a:tailEnd/>
          </a:ln>
          <a:effectLst/>
        </p:spPr>
      </p:pic>
      <p:sp>
        <p:nvSpPr>
          <p:cNvPr id="20" name="Object 21"/>
          <p:cNvSpPr txBox="1"/>
          <p:nvPr/>
        </p:nvSpPr>
        <p:spPr>
          <a:xfrm>
            <a:off x="12233841" y="3467100"/>
            <a:ext cx="1752600" cy="400110"/>
          </a:xfrm>
          <a:prstGeom prst="rect">
            <a:avLst/>
          </a:prstGeom>
          <a:noFill/>
        </p:spPr>
        <p:txBody>
          <a:bodyPr wrap="square" rtlCol="0" anchor="t">
            <a:spAutoFit/>
          </a:bodyPr>
          <a:lstStyle/>
          <a:p>
            <a:pPr algn="ctr"/>
            <a:r>
              <a:rPr lang="en-US" altLang="ko-KR" sz="2000" b="1" dirty="0"/>
              <a:t>&lt;</a:t>
            </a:r>
            <a:r>
              <a:rPr lang="ko-KR" altLang="en-US" sz="2000" b="1" dirty="0"/>
              <a:t>종속변수</a:t>
            </a:r>
            <a:r>
              <a:rPr lang="en-US" altLang="ko-KR" sz="2000" b="1" dirty="0"/>
              <a:t>&gt; </a:t>
            </a:r>
          </a:p>
        </p:txBody>
      </p:sp>
      <p:grpSp>
        <p:nvGrpSpPr>
          <p:cNvPr id="27" name="그룹 26"/>
          <p:cNvGrpSpPr/>
          <p:nvPr/>
        </p:nvGrpSpPr>
        <p:grpSpPr>
          <a:xfrm>
            <a:off x="6934200" y="4152900"/>
            <a:ext cx="4010025" cy="3038475"/>
            <a:chOff x="6248400" y="3771900"/>
            <a:chExt cx="4010025" cy="3038475"/>
          </a:xfrm>
        </p:grpSpPr>
        <p:sp>
          <p:nvSpPr>
            <p:cNvPr id="17" name="Object 21"/>
            <p:cNvSpPr txBox="1"/>
            <p:nvPr/>
          </p:nvSpPr>
          <p:spPr>
            <a:xfrm>
              <a:off x="6248400" y="5067300"/>
              <a:ext cx="1828800" cy="400110"/>
            </a:xfrm>
            <a:prstGeom prst="rect">
              <a:avLst/>
            </a:prstGeom>
            <a:noFill/>
          </p:spPr>
          <p:txBody>
            <a:bodyPr wrap="square" rtlCol="0" anchor="t">
              <a:spAutoFit/>
            </a:bodyPr>
            <a:lstStyle/>
            <a:p>
              <a:pPr algn="ctr"/>
              <a:r>
                <a:rPr lang="ko-KR" altLang="en-US" sz="2000" b="1" dirty="0">
                  <a:solidFill>
                    <a:srgbClr val="FF0000"/>
                  </a:solidFill>
                  <a:latin typeface="나눔스퀘어라운드 Bold" pitchFamily="50" charset="-127"/>
                  <a:ea typeface="나눔스퀘어라운드 Bold" pitchFamily="50" charset="-127"/>
                </a:rPr>
                <a:t>공통된 주차</a:t>
              </a:r>
              <a:endParaRPr lang="en-US" altLang="ko-KR" sz="2000" b="1" dirty="0">
                <a:solidFill>
                  <a:srgbClr val="FF0000"/>
                </a:solidFill>
                <a:latin typeface="나눔스퀘어라운드 Bold" pitchFamily="50" charset="-127"/>
                <a:ea typeface="나눔스퀘어라운드 Bold" pitchFamily="50" charset="-127"/>
              </a:endParaRPr>
            </a:p>
          </p:txBody>
        </p:sp>
        <p:pic>
          <p:nvPicPr>
            <p:cNvPr id="2050" name="Picture 2"/>
            <p:cNvPicPr>
              <a:picLocks noChangeAspect="1" noChangeArrowheads="1"/>
            </p:cNvPicPr>
            <p:nvPr/>
          </p:nvPicPr>
          <p:blipFill>
            <a:blip r:embed="rId5"/>
            <a:srcRect/>
            <a:stretch>
              <a:fillRect/>
            </a:stretch>
          </p:blipFill>
          <p:spPr bwMode="auto">
            <a:xfrm>
              <a:off x="8382000" y="3771900"/>
              <a:ext cx="1876425" cy="3038475"/>
            </a:xfrm>
            <a:prstGeom prst="rect">
              <a:avLst/>
            </a:prstGeom>
            <a:noFill/>
            <a:ln w="9525">
              <a:noFill/>
              <a:miter lim="800000"/>
              <a:headEnd/>
              <a:tailEnd/>
            </a:ln>
            <a:effectLst/>
          </p:spPr>
        </p:pic>
        <p:sp>
          <p:nvSpPr>
            <p:cNvPr id="26" name="직사각형 25"/>
            <p:cNvSpPr/>
            <p:nvPr/>
          </p:nvSpPr>
          <p:spPr>
            <a:xfrm>
              <a:off x="8382000" y="3771900"/>
              <a:ext cx="8382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8382000" y="5200650"/>
              <a:ext cx="838200" cy="1466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왼쪽 중괄호 24"/>
            <p:cNvSpPr/>
            <p:nvPr/>
          </p:nvSpPr>
          <p:spPr>
            <a:xfrm>
              <a:off x="7848600" y="4000500"/>
              <a:ext cx="457200" cy="2514600"/>
            </a:xfrm>
            <a:prstGeom prst="leftBrace">
              <a:avLst>
                <a:gd name="adj1" fmla="val 36458"/>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28" name="Object 21"/>
          <p:cNvSpPr txBox="1"/>
          <p:nvPr/>
        </p:nvSpPr>
        <p:spPr>
          <a:xfrm>
            <a:off x="8458200" y="7505700"/>
            <a:ext cx="6324600" cy="707886"/>
          </a:xfrm>
          <a:prstGeom prst="rect">
            <a:avLst/>
          </a:prstGeom>
          <a:noFill/>
        </p:spPr>
        <p:txBody>
          <a:bodyPr wrap="square" rtlCol="0" anchor="t">
            <a:spAutoFit/>
          </a:bodyPr>
          <a:lstStyle/>
          <a:p>
            <a:pPr algn="ctr"/>
            <a:r>
              <a:rPr lang="ko-KR" altLang="en-US" sz="2000" b="1" dirty="0" err="1"/>
              <a:t>주차별</a:t>
            </a:r>
            <a:r>
              <a:rPr lang="ko-KR" altLang="en-US" sz="2000" b="1" dirty="0"/>
              <a:t> 종속변수 </a:t>
            </a:r>
            <a:r>
              <a:rPr lang="en-US" altLang="ko-KR" sz="2000" b="1" dirty="0"/>
              <a:t>Data </a:t>
            </a:r>
            <a:r>
              <a:rPr lang="ko-KR" altLang="en-US" sz="2000" b="1" dirty="0"/>
              <a:t>개수에 맞추어 </a:t>
            </a:r>
            <a:endParaRPr lang="en-US" altLang="ko-KR" sz="2000" b="1" dirty="0"/>
          </a:p>
          <a:p>
            <a:pPr algn="ctr"/>
            <a:r>
              <a:rPr lang="ko-KR" altLang="en-US" sz="2000" b="1" dirty="0"/>
              <a:t>독립변수 </a:t>
            </a:r>
            <a:r>
              <a:rPr lang="en-US" altLang="ko-KR" sz="2000" b="1" dirty="0"/>
              <a:t>Data Random</a:t>
            </a:r>
            <a:r>
              <a:rPr lang="ko-KR" altLang="en-US" sz="2000" b="1" dirty="0"/>
              <a:t>추출 및 </a:t>
            </a:r>
            <a:r>
              <a:rPr lang="en-US" altLang="ko-KR" sz="2000" b="1" dirty="0" err="1"/>
              <a:t>concat</a:t>
            </a:r>
            <a:endParaRPr lang="en-US" altLang="ko-KR" sz="20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원본데이터 확인</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grpSp>
        <p:nvGrpSpPr>
          <p:cNvPr id="32" name="그룹 31"/>
          <p:cNvGrpSpPr/>
          <p:nvPr/>
        </p:nvGrpSpPr>
        <p:grpSpPr>
          <a:xfrm>
            <a:off x="7086600" y="4000500"/>
            <a:ext cx="2743200" cy="4479199"/>
            <a:chOff x="7315200" y="3771900"/>
            <a:chExt cx="2438400" cy="3981510"/>
          </a:xfrm>
        </p:grpSpPr>
        <p:sp>
          <p:nvSpPr>
            <p:cNvPr id="23" name="Object 21"/>
            <p:cNvSpPr txBox="1"/>
            <p:nvPr/>
          </p:nvSpPr>
          <p:spPr>
            <a:xfrm>
              <a:off x="7315200" y="7353300"/>
              <a:ext cx="2438400" cy="400110"/>
            </a:xfrm>
            <a:prstGeom prst="rect">
              <a:avLst/>
            </a:prstGeom>
            <a:noFill/>
          </p:spPr>
          <p:txBody>
            <a:bodyPr wrap="square" rtlCol="0" anchor="t">
              <a:spAutoFit/>
            </a:bodyPr>
            <a:lstStyle/>
            <a:p>
              <a:pPr algn="ctr"/>
              <a:r>
                <a:rPr lang="en-US" altLang="ko-KR" sz="2000" b="1" dirty="0"/>
                <a:t> </a:t>
              </a:r>
              <a:r>
                <a:rPr lang="ko-KR" altLang="en-US" sz="2000" b="1" dirty="0" err="1"/>
                <a:t>결측치</a:t>
              </a:r>
              <a:r>
                <a:rPr lang="ko-KR" altLang="en-US" sz="2000" b="1" dirty="0"/>
                <a:t> 비율 </a:t>
              </a:r>
              <a:r>
                <a:rPr lang="en-US" altLang="ko-KR" sz="2000" b="1" dirty="0"/>
                <a:t>(%) </a:t>
              </a:r>
            </a:p>
          </p:txBody>
        </p:sp>
        <p:pic>
          <p:nvPicPr>
            <p:cNvPr id="3075" name="Picture 3"/>
            <p:cNvPicPr>
              <a:picLocks noChangeAspect="1" noChangeArrowheads="1"/>
            </p:cNvPicPr>
            <p:nvPr/>
          </p:nvPicPr>
          <p:blipFill>
            <a:blip r:embed="rId4"/>
            <a:srcRect/>
            <a:stretch>
              <a:fillRect/>
            </a:stretch>
          </p:blipFill>
          <p:spPr bwMode="auto">
            <a:xfrm>
              <a:off x="7411171" y="3771900"/>
              <a:ext cx="2246458" cy="3276600"/>
            </a:xfrm>
            <a:prstGeom prst="rect">
              <a:avLst/>
            </a:prstGeom>
            <a:noFill/>
            <a:ln w="9525">
              <a:noFill/>
              <a:miter lim="800000"/>
              <a:headEnd/>
              <a:tailEnd/>
            </a:ln>
            <a:effectLst/>
          </p:spPr>
        </p:pic>
      </p:gr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grpSp>
        <p:nvGrpSpPr>
          <p:cNvPr id="34" name="그룹 33"/>
          <p:cNvGrpSpPr/>
          <p:nvPr/>
        </p:nvGrpSpPr>
        <p:grpSpPr>
          <a:xfrm>
            <a:off x="11430000" y="1562100"/>
            <a:ext cx="4819650" cy="6953310"/>
            <a:chOff x="11430000" y="1562100"/>
            <a:chExt cx="4819650" cy="6953310"/>
          </a:xfrm>
        </p:grpSpPr>
        <p:pic>
          <p:nvPicPr>
            <p:cNvPr id="3090" name="Picture 18"/>
            <p:cNvPicPr>
              <a:picLocks noChangeAspect="1" noChangeArrowheads="1"/>
            </p:cNvPicPr>
            <p:nvPr/>
          </p:nvPicPr>
          <p:blipFill>
            <a:blip r:embed="rId5"/>
            <a:srcRect/>
            <a:stretch>
              <a:fillRect/>
            </a:stretch>
          </p:blipFill>
          <p:spPr bwMode="auto">
            <a:xfrm>
              <a:off x="11430000" y="1562100"/>
              <a:ext cx="4819650" cy="6449502"/>
            </a:xfrm>
            <a:prstGeom prst="rect">
              <a:avLst/>
            </a:prstGeom>
            <a:noFill/>
            <a:ln w="9525">
              <a:noFill/>
              <a:miter lim="800000"/>
              <a:headEnd/>
              <a:tailEnd/>
            </a:ln>
            <a:effectLst/>
          </p:spPr>
        </p:pic>
        <p:sp>
          <p:nvSpPr>
            <p:cNvPr id="33" name="Object 21"/>
            <p:cNvSpPr txBox="1"/>
            <p:nvPr/>
          </p:nvSpPr>
          <p:spPr>
            <a:xfrm>
              <a:off x="12430125" y="8115300"/>
              <a:ext cx="2819400" cy="400110"/>
            </a:xfrm>
            <a:prstGeom prst="rect">
              <a:avLst/>
            </a:prstGeom>
            <a:noFill/>
          </p:spPr>
          <p:txBody>
            <a:bodyPr wrap="square" rtlCol="0" anchor="t">
              <a:spAutoFit/>
            </a:bodyPr>
            <a:lstStyle/>
            <a:p>
              <a:pPr algn="ctr"/>
              <a:r>
                <a:rPr lang="en-US" altLang="ko-KR" sz="2000" b="1" dirty="0"/>
                <a:t> </a:t>
              </a:r>
              <a:r>
                <a:rPr lang="en-US" altLang="ko-KR" sz="2000" b="1" dirty="0" err="1"/>
                <a:t>Boxplot</a:t>
              </a:r>
              <a:r>
                <a:rPr lang="ko-KR" altLang="en-US" sz="2000" b="1" dirty="0"/>
                <a:t>상 이상치</a:t>
              </a:r>
              <a:endParaRPr lang="en-US" altLang="ko-KR" sz="2000" b="1" dirty="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원본데이터 이상치 수정</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grpSp>
        <p:nvGrpSpPr>
          <p:cNvPr id="30" name="그룹 29"/>
          <p:cNvGrpSpPr/>
          <p:nvPr/>
        </p:nvGrpSpPr>
        <p:grpSpPr>
          <a:xfrm>
            <a:off x="12725400" y="4000500"/>
            <a:ext cx="4052430" cy="3662065"/>
            <a:chOff x="12115800" y="3543300"/>
            <a:chExt cx="4052430" cy="3662065"/>
          </a:xfrm>
        </p:grpSpPr>
        <p:sp>
          <p:nvSpPr>
            <p:cNvPr id="23" name="Object 21"/>
            <p:cNvSpPr txBox="1"/>
            <p:nvPr/>
          </p:nvSpPr>
          <p:spPr>
            <a:xfrm>
              <a:off x="12573000" y="6743700"/>
              <a:ext cx="3200400" cy="461665"/>
            </a:xfrm>
            <a:prstGeom prst="rect">
              <a:avLst/>
            </a:prstGeom>
            <a:noFill/>
          </p:spPr>
          <p:txBody>
            <a:bodyPr wrap="square" rtlCol="0" anchor="t">
              <a:spAutoFit/>
            </a:bodyPr>
            <a:lstStyle/>
            <a:p>
              <a:pPr algn="ctr"/>
              <a:r>
                <a:rPr lang="ko-KR" altLang="en-US" sz="2400" b="1" dirty="0"/>
                <a:t>이상치 제한 기준 설정</a:t>
              </a:r>
              <a:endParaRPr lang="en-US" altLang="ko-KR" sz="2400" b="1" dirty="0"/>
            </a:p>
          </p:txBody>
        </p:sp>
        <p:pic>
          <p:nvPicPr>
            <p:cNvPr id="25602" name="Picture 2"/>
            <p:cNvPicPr>
              <a:picLocks noChangeAspect="1" noChangeArrowheads="1"/>
            </p:cNvPicPr>
            <p:nvPr/>
          </p:nvPicPr>
          <p:blipFill>
            <a:blip r:embed="rId4"/>
            <a:srcRect/>
            <a:stretch>
              <a:fillRect/>
            </a:stretch>
          </p:blipFill>
          <p:spPr bwMode="auto">
            <a:xfrm>
              <a:off x="12115800" y="3543300"/>
              <a:ext cx="4052430" cy="2790826"/>
            </a:xfrm>
            <a:prstGeom prst="rect">
              <a:avLst/>
            </a:prstGeom>
            <a:noFill/>
            <a:ln w="9525">
              <a:noFill/>
              <a:miter lim="800000"/>
              <a:headEnd/>
              <a:tailEnd/>
            </a:ln>
            <a:effectLst/>
          </p:spPr>
        </p:pic>
      </p:grpSp>
      <p:grpSp>
        <p:nvGrpSpPr>
          <p:cNvPr id="31" name="그룹 30"/>
          <p:cNvGrpSpPr/>
          <p:nvPr/>
        </p:nvGrpSpPr>
        <p:grpSpPr>
          <a:xfrm>
            <a:off x="7086600" y="3019455"/>
            <a:ext cx="4419600" cy="5562600"/>
            <a:chOff x="7086600" y="2857500"/>
            <a:chExt cx="4419600" cy="5562600"/>
          </a:xfrm>
        </p:grpSpPr>
        <p:sp>
          <p:nvSpPr>
            <p:cNvPr id="25" name="모서리가 둥근 직사각형 24"/>
            <p:cNvSpPr/>
            <p:nvPr/>
          </p:nvSpPr>
          <p:spPr>
            <a:xfrm>
              <a:off x="7086600" y="2857500"/>
              <a:ext cx="4419600" cy="55626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p:cNvGrpSpPr/>
            <p:nvPr/>
          </p:nvGrpSpPr>
          <p:grpSpPr>
            <a:xfrm>
              <a:off x="7524750" y="3228945"/>
              <a:ext cx="3543300" cy="4819710"/>
              <a:chOff x="7315200" y="3314700"/>
              <a:chExt cx="3543300" cy="4819710"/>
            </a:xfrm>
          </p:grpSpPr>
          <p:pic>
            <p:nvPicPr>
              <p:cNvPr id="25603" name="Picture 3"/>
              <p:cNvPicPr>
                <a:picLocks noChangeAspect="1" noChangeArrowheads="1"/>
              </p:cNvPicPr>
              <p:nvPr/>
            </p:nvPicPr>
            <p:blipFill>
              <a:blip r:embed="rId5"/>
              <a:srcRect/>
              <a:stretch>
                <a:fillRect/>
              </a:stretch>
            </p:blipFill>
            <p:spPr bwMode="auto">
              <a:xfrm>
                <a:off x="7742757" y="3314700"/>
                <a:ext cx="2688186" cy="942974"/>
              </a:xfrm>
              <a:prstGeom prst="rect">
                <a:avLst/>
              </a:prstGeom>
              <a:noFill/>
              <a:ln w="9525">
                <a:noFill/>
                <a:miter lim="800000"/>
                <a:headEnd/>
                <a:tailEnd/>
              </a:ln>
              <a:effectLst/>
            </p:spPr>
          </p:pic>
          <p:sp>
            <p:nvSpPr>
              <p:cNvPr id="26" name="Object 21"/>
              <p:cNvSpPr txBox="1"/>
              <p:nvPr/>
            </p:nvSpPr>
            <p:spPr>
              <a:xfrm>
                <a:off x="7715250" y="4381500"/>
                <a:ext cx="2743200" cy="400110"/>
              </a:xfrm>
              <a:prstGeom prst="rect">
                <a:avLst/>
              </a:prstGeom>
              <a:noFill/>
            </p:spPr>
            <p:txBody>
              <a:bodyPr wrap="square" rtlCol="0" anchor="t">
                <a:spAutoFit/>
              </a:bodyPr>
              <a:lstStyle/>
              <a:p>
                <a:pPr algn="ctr"/>
                <a:r>
                  <a:rPr lang="en-US" altLang="ko-KR" sz="2000" b="1" dirty="0" err="1"/>
                  <a:t>Brix</a:t>
                </a:r>
                <a:r>
                  <a:rPr lang="en-US" altLang="ko-KR" sz="2000" b="1" dirty="0"/>
                  <a:t>  : 44.5 </a:t>
                </a:r>
                <a:r>
                  <a:rPr lang="ko-KR" altLang="en-US" sz="2000" b="1" dirty="0"/>
                  <a:t>→ </a:t>
                </a:r>
                <a:r>
                  <a:rPr lang="en-US" altLang="ko-KR" sz="2000" b="1" dirty="0"/>
                  <a:t>4.5</a:t>
                </a:r>
              </a:p>
            </p:txBody>
          </p:sp>
          <p:pic>
            <p:nvPicPr>
              <p:cNvPr id="25604" name="Picture 4"/>
              <p:cNvPicPr>
                <a:picLocks noChangeAspect="1" noChangeArrowheads="1"/>
              </p:cNvPicPr>
              <p:nvPr/>
            </p:nvPicPr>
            <p:blipFill>
              <a:blip r:embed="rId6"/>
              <a:srcRect/>
              <a:stretch>
                <a:fillRect/>
              </a:stretch>
            </p:blipFill>
            <p:spPr bwMode="auto">
              <a:xfrm>
                <a:off x="7315200" y="5295900"/>
                <a:ext cx="3543300" cy="2417254"/>
              </a:xfrm>
              <a:prstGeom prst="rect">
                <a:avLst/>
              </a:prstGeom>
              <a:noFill/>
              <a:ln w="9525">
                <a:noFill/>
                <a:miter lim="800000"/>
                <a:headEnd/>
                <a:tailEnd/>
              </a:ln>
              <a:effectLst/>
            </p:spPr>
          </p:pic>
          <p:sp>
            <p:nvSpPr>
              <p:cNvPr id="28" name="Object 21"/>
              <p:cNvSpPr txBox="1"/>
              <p:nvPr/>
            </p:nvSpPr>
            <p:spPr>
              <a:xfrm>
                <a:off x="7715250" y="7734300"/>
                <a:ext cx="2743200" cy="400110"/>
              </a:xfrm>
              <a:prstGeom prst="rect">
                <a:avLst/>
              </a:prstGeom>
              <a:noFill/>
            </p:spPr>
            <p:txBody>
              <a:bodyPr wrap="square" rtlCol="0" anchor="t">
                <a:spAutoFit/>
              </a:bodyPr>
              <a:lstStyle/>
              <a:p>
                <a:pPr algn="ctr"/>
                <a:r>
                  <a:rPr lang="en-US" altLang="ko-KR" sz="2000" b="1" dirty="0"/>
                  <a:t>0</a:t>
                </a:r>
                <a:r>
                  <a:rPr lang="ko-KR" altLang="en-US" sz="2000" b="1" dirty="0"/>
                  <a:t>도 이하 온도 → </a:t>
                </a:r>
                <a:r>
                  <a:rPr lang="en-US" altLang="ko-KR" sz="2000" b="1" dirty="0"/>
                  <a:t>null</a:t>
                </a: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9" name="Object 10"/>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r>
              <a:rPr lang="ko-KR" altLang="en-US" sz="4000" dirty="0">
                <a:solidFill>
                  <a:srgbClr val="000000"/>
                </a:solidFill>
                <a:latin typeface="나눔스퀘어 Bold" pitchFamily="50" charset="-127"/>
                <a:ea typeface="나눔스퀘어 Bold" pitchFamily="50" charset="-127"/>
              </a:rPr>
              <a:t> 프로젝트 개요</a:t>
            </a:r>
            <a:endParaRPr lang="en-US" altLang="ko-KR" sz="4000" dirty="0">
              <a:solidFill>
                <a:srgbClr val="000000"/>
              </a:solidFill>
              <a:latin typeface="나눔스퀘어 Bold" pitchFamily="50" charset="-127"/>
              <a:ea typeface="나눔스퀘어 Bold" pitchFamily="50" charset="-127"/>
            </a:endParaRPr>
          </a:p>
        </p:txBody>
      </p:sp>
      <p:sp>
        <p:nvSpPr>
          <p:cNvPr id="11" name="TextBox 10"/>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 및 목적</a:t>
            </a:r>
            <a:endParaRPr lang="en-US" sz="32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세계 식량 위기 </a:t>
            </a:r>
            <a:r>
              <a:rPr lang="en-US" altLang="ko-KR" sz="3000" dirty="0">
                <a:latin typeface="나눔스퀘어 Bold" pitchFamily="50" charset="-127"/>
                <a:ea typeface="나눔스퀘어 Bold" pitchFamily="50" charset="-127"/>
              </a:rPr>
              <a:t>-</a:t>
            </a:r>
            <a:r>
              <a:rPr lang="ko-KR" altLang="en-US" sz="30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분쟁</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기후 재난</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경제 충격</a:t>
            </a:r>
          </a:p>
        </p:txBody>
      </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pic>
        <p:nvPicPr>
          <p:cNvPr id="14342" name="Picture 6" descr="세계의 밀밭' 흑해 지역, 전쟁터로…세계 식량 '도미노 충격' - 경향신문"/>
          <p:cNvPicPr>
            <a:picLocks noChangeAspect="1" noChangeArrowheads="1"/>
          </p:cNvPicPr>
          <p:nvPr/>
        </p:nvPicPr>
        <p:blipFill>
          <a:blip r:embed="rId4"/>
          <a:srcRect/>
          <a:stretch>
            <a:fillRect/>
          </a:stretch>
        </p:blipFill>
        <p:spPr bwMode="auto">
          <a:xfrm>
            <a:off x="3733800" y="2171700"/>
            <a:ext cx="5993258" cy="3048000"/>
          </a:xfrm>
          <a:prstGeom prst="rect">
            <a:avLst/>
          </a:prstGeom>
          <a:noFill/>
        </p:spPr>
      </p:pic>
      <p:grpSp>
        <p:nvGrpSpPr>
          <p:cNvPr id="15" name="그룹 14"/>
          <p:cNvGrpSpPr/>
          <p:nvPr/>
        </p:nvGrpSpPr>
        <p:grpSpPr>
          <a:xfrm>
            <a:off x="3810000" y="5676900"/>
            <a:ext cx="5831840" cy="3657600"/>
            <a:chOff x="4114800" y="5219700"/>
            <a:chExt cx="5831840" cy="3657600"/>
          </a:xfrm>
        </p:grpSpPr>
        <p:pic>
          <p:nvPicPr>
            <p:cNvPr id="14344" name="Picture 8" descr="https://www.ip-korea.org/img/sub/BSL3_img03.jpg"/>
            <p:cNvPicPr>
              <a:picLocks noChangeAspect="1" noChangeArrowheads="1"/>
            </p:cNvPicPr>
            <p:nvPr/>
          </p:nvPicPr>
          <p:blipFill>
            <a:blip r:embed="rId5"/>
            <a:srcRect/>
            <a:stretch>
              <a:fillRect/>
            </a:stretch>
          </p:blipFill>
          <p:spPr bwMode="auto">
            <a:xfrm>
              <a:off x="5029200" y="5524500"/>
              <a:ext cx="4917440" cy="3352800"/>
            </a:xfrm>
            <a:prstGeom prst="roundRect">
              <a:avLst/>
            </a:prstGeom>
            <a:ln>
              <a:noFill/>
            </a:ln>
            <a:effectLst>
              <a:softEdge rad="112500"/>
            </a:effectLst>
          </p:spPr>
        </p:pic>
        <p:pic>
          <p:nvPicPr>
            <p:cNvPr id="14346" name="Picture 10" descr="COVID-19 Information &amp; Support | Student Health Center"/>
            <p:cNvPicPr>
              <a:picLocks noChangeAspect="1" noChangeArrowheads="1"/>
            </p:cNvPicPr>
            <p:nvPr/>
          </p:nvPicPr>
          <p:blipFill>
            <a:blip r:embed="rId6"/>
            <a:srcRect/>
            <a:stretch>
              <a:fillRect/>
            </a:stretch>
          </p:blipFill>
          <p:spPr bwMode="auto">
            <a:xfrm>
              <a:off x="4114800" y="5219700"/>
              <a:ext cx="2286000" cy="1067856"/>
            </a:xfrm>
            <a:prstGeom prst="rect">
              <a:avLst/>
            </a:prstGeom>
            <a:ln>
              <a:noFill/>
            </a:ln>
            <a:effectLst>
              <a:outerShdw blurRad="190500" algn="tl" rotWithShape="0">
                <a:srgbClr val="000000">
                  <a:alpha val="70000"/>
                </a:srgbClr>
              </a:outerShdw>
            </a:effectLst>
          </p:spPr>
        </p:pic>
      </p:grpSp>
      <p:sp>
        <p:nvSpPr>
          <p:cNvPr id="14" name="TextBox 13"/>
          <p:cNvSpPr txBox="1"/>
          <p:nvPr/>
        </p:nvSpPr>
        <p:spPr>
          <a:xfrm>
            <a:off x="10287000" y="9105900"/>
            <a:ext cx="6400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a:t>
            </a:r>
            <a:r>
              <a:rPr lang="en-US" altLang="ko-KR" sz="1400" dirty="0">
                <a:latin typeface="나눔스퀘어 Bold" pitchFamily="50" charset="-127"/>
                <a:ea typeface="나눔스퀘어 Bold" pitchFamily="50" charset="-127"/>
              </a:rPr>
              <a:t> :  </a:t>
            </a:r>
            <a:r>
              <a:rPr lang="en-US" altLang="ko-KR" sz="1400" dirty="0" err="1">
                <a:latin typeface="나눔스퀘어 Bold" pitchFamily="50" charset="-127"/>
                <a:ea typeface="나눔스퀘어 Bold" pitchFamily="50" charset="-127"/>
              </a:rPr>
              <a:t>google</a:t>
            </a:r>
            <a:r>
              <a:rPr lang="en-US" altLang="ko-KR" sz="1400" dirty="0">
                <a:latin typeface="나눔스퀘어 Bold" pitchFamily="50" charset="-127"/>
                <a:ea typeface="나눔스퀘어 Bold" pitchFamily="50" charset="-127"/>
              </a:rPr>
              <a:t> images, IPK(institute Pasteur Korea), </a:t>
            </a:r>
            <a:r>
              <a:rPr lang="ko-KR" altLang="en-US" sz="1400" dirty="0">
                <a:latin typeface="나눔스퀘어 Bold" pitchFamily="50" charset="-127"/>
                <a:ea typeface="나눔스퀘어 Bold" pitchFamily="50" charset="-127"/>
              </a:rPr>
              <a:t>경향신문</a:t>
            </a:r>
          </a:p>
        </p:txBody>
      </p:sp>
      <p:pic>
        <p:nvPicPr>
          <p:cNvPr id="14348" name="Picture 12" descr="그래픽] 세계 가뭄 주요 현황 | 연합뉴스"/>
          <p:cNvPicPr>
            <a:picLocks noChangeAspect="1" noChangeArrowheads="1"/>
          </p:cNvPicPr>
          <p:nvPr/>
        </p:nvPicPr>
        <p:blipFill>
          <a:blip r:embed="rId7"/>
          <a:srcRect t="1064" b="4339"/>
          <a:stretch>
            <a:fillRect/>
          </a:stretch>
        </p:blipFill>
        <p:spPr bwMode="auto">
          <a:xfrm>
            <a:off x="10668000" y="3467100"/>
            <a:ext cx="6324600" cy="5521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338" name="Picture 2" descr="Photo: WFP/ Photogallery"/>
          <p:cNvPicPr>
            <a:picLocks noChangeAspect="1" noChangeArrowheads="1"/>
          </p:cNvPicPr>
          <p:nvPr/>
        </p:nvPicPr>
        <p:blipFill>
          <a:blip r:embed="rId8"/>
          <a:srcRect/>
          <a:stretch>
            <a:fillRect/>
          </a:stretch>
        </p:blipFill>
        <p:spPr bwMode="auto">
          <a:xfrm>
            <a:off x="8077200" y="4544921"/>
            <a:ext cx="4267200" cy="3001108"/>
          </a:xfrm>
          <a:prstGeom prst="roundRect">
            <a:avLst/>
          </a:prstGeom>
          <a:ln>
            <a:noFill/>
          </a:ln>
          <a:effectLst>
            <a:softEdge rad="112500"/>
          </a:effectLst>
        </p:spPr>
      </p:pic>
      <p:pic>
        <p:nvPicPr>
          <p:cNvPr id="14340" name="Picture 4" descr="러시아-우크라이나 전쟁 종료 시나리오 [제1196호]-한국군사문제연구원"/>
          <p:cNvPicPr>
            <a:picLocks noChangeAspect="1" noChangeArrowheads="1"/>
          </p:cNvPicPr>
          <p:nvPr/>
        </p:nvPicPr>
        <p:blipFill>
          <a:blip r:embed="rId9" cstate="print"/>
          <a:srcRect/>
          <a:stretch>
            <a:fillRect/>
          </a:stretch>
        </p:blipFill>
        <p:spPr bwMode="auto">
          <a:xfrm>
            <a:off x="8686800" y="1755775"/>
            <a:ext cx="3962400" cy="1939925"/>
          </a:xfrm>
          <a:prstGeom prst="ellipse">
            <a:avLst/>
          </a:prstGeom>
          <a:ln>
            <a:noFill/>
          </a:ln>
          <a:effectLst>
            <a:softEdge rad="112500"/>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대체 방법 ① </a:t>
            </a:r>
            <a:r>
              <a:rPr lang="en-US" altLang="ko-KR" sz="2400" b="1" dirty="0">
                <a:solidFill>
                  <a:srgbClr val="000000"/>
                </a:solidFill>
                <a:latin typeface="NEXON Lv1 Gothic OTF" pitchFamily="34" charset="0"/>
                <a:cs typeface="NEXON Lv1 Gothic OTF" pitchFamily="34" charset="0"/>
              </a:rPr>
              <a:t>Simple imputer</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9677400" y="8572500"/>
            <a:ext cx="4419600" cy="461665"/>
          </a:xfrm>
          <a:prstGeom prst="rect">
            <a:avLst/>
          </a:prstGeom>
          <a:noFill/>
        </p:spPr>
        <p:txBody>
          <a:bodyPr wrap="square" rtlCol="0" anchor="t">
            <a:spAutoFit/>
          </a:bodyPr>
          <a:lstStyle/>
          <a:p>
            <a:pPr algn="ctr"/>
            <a:r>
              <a:rPr lang="ko-KR" altLang="en-US" sz="2400" b="1" dirty="0"/>
              <a:t>평균 </a:t>
            </a:r>
            <a:r>
              <a:rPr lang="en-US" altLang="ko-KR" sz="2400" b="1" dirty="0"/>
              <a:t>/ </a:t>
            </a:r>
            <a:r>
              <a:rPr lang="ko-KR" altLang="en-US" sz="2400" b="1" dirty="0"/>
              <a:t>중앙값으로 </a:t>
            </a:r>
            <a:r>
              <a:rPr lang="ko-KR" altLang="en-US" sz="2400" b="1" dirty="0" err="1"/>
              <a:t>결측치</a:t>
            </a:r>
            <a:r>
              <a:rPr lang="ko-KR" altLang="en-US" sz="2400" b="1" dirty="0"/>
              <a:t> 대체</a:t>
            </a:r>
            <a:endParaRPr lang="en-US" altLang="ko-KR" sz="2400" b="1" dirty="0"/>
          </a:p>
        </p:txBody>
      </p:sp>
      <p:grpSp>
        <p:nvGrpSpPr>
          <p:cNvPr id="26" name="그룹 25"/>
          <p:cNvGrpSpPr/>
          <p:nvPr/>
        </p:nvGrpSpPr>
        <p:grpSpPr>
          <a:xfrm>
            <a:off x="6858000" y="2857500"/>
            <a:ext cx="10058400" cy="5562600"/>
            <a:chOff x="6858000" y="2857500"/>
            <a:chExt cx="10058400" cy="5562600"/>
          </a:xfrm>
        </p:grpSpPr>
        <p:sp>
          <p:nvSpPr>
            <p:cNvPr id="25" name="모서리가 둥근 직사각형 24"/>
            <p:cNvSpPr/>
            <p:nvPr/>
          </p:nvSpPr>
          <p:spPr>
            <a:xfrm>
              <a:off x="6858000" y="2857500"/>
              <a:ext cx="10058400" cy="55626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p:cNvGrpSpPr/>
            <p:nvPr/>
          </p:nvGrpSpPr>
          <p:grpSpPr>
            <a:xfrm>
              <a:off x="7546522" y="3238499"/>
              <a:ext cx="8681357" cy="4800601"/>
              <a:chOff x="7394122" y="3238499"/>
              <a:chExt cx="8681357" cy="4800601"/>
            </a:xfrm>
          </p:grpSpPr>
          <p:pic>
            <p:nvPicPr>
              <p:cNvPr id="26626" name="Picture 2"/>
              <p:cNvPicPr>
                <a:picLocks noChangeAspect="1" noChangeArrowheads="1"/>
              </p:cNvPicPr>
              <p:nvPr/>
            </p:nvPicPr>
            <p:blipFill>
              <a:blip r:embed="rId4"/>
              <a:srcRect/>
              <a:stretch>
                <a:fillRect/>
              </a:stretch>
            </p:blipFill>
            <p:spPr bwMode="auto">
              <a:xfrm>
                <a:off x="7429500" y="3238499"/>
                <a:ext cx="8610600" cy="2281441"/>
              </a:xfrm>
              <a:prstGeom prst="rect">
                <a:avLst/>
              </a:prstGeom>
              <a:noFill/>
              <a:ln w="9525">
                <a:noFill/>
                <a:miter lim="800000"/>
                <a:headEnd/>
                <a:tailEnd/>
              </a:ln>
              <a:effectLst/>
            </p:spPr>
          </p:pic>
          <p:pic>
            <p:nvPicPr>
              <p:cNvPr id="26627" name="Picture 3"/>
              <p:cNvPicPr>
                <a:picLocks noChangeAspect="1" noChangeArrowheads="1"/>
              </p:cNvPicPr>
              <p:nvPr/>
            </p:nvPicPr>
            <p:blipFill>
              <a:blip r:embed="rId5"/>
              <a:srcRect/>
              <a:stretch>
                <a:fillRect/>
              </a:stretch>
            </p:blipFill>
            <p:spPr bwMode="auto">
              <a:xfrm>
                <a:off x="7394122" y="5829300"/>
                <a:ext cx="8681357" cy="2209800"/>
              </a:xfrm>
              <a:prstGeom prst="rect">
                <a:avLst/>
              </a:prstGeom>
              <a:noFill/>
              <a:ln w="9525">
                <a:noFill/>
                <a:miter lim="800000"/>
                <a:headEnd/>
                <a:tailEnd/>
              </a:ln>
              <a:effectLst/>
            </p:spPr>
          </p:pic>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대체 방법 ① </a:t>
            </a:r>
            <a:r>
              <a:rPr lang="en-US" altLang="ko-KR" sz="2400" b="1" dirty="0">
                <a:solidFill>
                  <a:srgbClr val="000000"/>
                </a:solidFill>
                <a:latin typeface="NEXON Lv1 Gothic OTF" pitchFamily="34" charset="0"/>
                <a:cs typeface="NEXON Lv1 Gothic OTF" pitchFamily="34" charset="0"/>
              </a:rPr>
              <a:t>Simple imputer </a:t>
            </a:r>
            <a:r>
              <a:rPr lang="en-US" altLang="ko-KR" sz="2000" b="1" dirty="0">
                <a:solidFill>
                  <a:srgbClr val="000000"/>
                </a:solidFill>
                <a:latin typeface="NEXON Lv1 Gothic OTF" pitchFamily="34" charset="0"/>
                <a:cs typeface="NEXON Lv1 Gothic OTF" pitchFamily="34" charset="0"/>
              </a:rPr>
              <a:t>(</a:t>
            </a:r>
            <a:r>
              <a:rPr lang="ko-KR" altLang="en-US" sz="2000" b="1" dirty="0">
                <a:solidFill>
                  <a:srgbClr val="000000"/>
                </a:solidFill>
                <a:latin typeface="NEXON Lv1 Gothic OTF" pitchFamily="34" charset="0"/>
                <a:cs typeface="NEXON Lv1 Gothic OTF" pitchFamily="34" charset="0"/>
              </a:rPr>
              <a:t>평균값</a:t>
            </a:r>
            <a:r>
              <a:rPr lang="en-US" altLang="ko-KR" sz="2000" b="1" dirty="0">
                <a:solidFill>
                  <a:srgbClr val="000000"/>
                </a:solidFill>
                <a:latin typeface="NEXON Lv1 Gothic OTF" pitchFamily="34" charset="0"/>
                <a:cs typeface="NEXON Lv1 Gothic OTF" pitchFamily="34" charset="0"/>
              </a:rPr>
              <a:t> </a:t>
            </a:r>
            <a:r>
              <a:rPr lang="ko-KR" altLang="en-US" sz="2000" b="1" dirty="0">
                <a:solidFill>
                  <a:srgbClr val="000000"/>
                </a:solidFill>
                <a:latin typeface="NEXON Lv1 Gothic OTF" pitchFamily="34" charset="0"/>
                <a:cs typeface="NEXON Lv1 Gothic OTF" pitchFamily="34" charset="0"/>
              </a:rPr>
              <a:t>대체</a:t>
            </a:r>
            <a:r>
              <a:rPr lang="en-US" altLang="ko-KR" sz="2000" b="1" dirty="0">
                <a:solidFill>
                  <a:srgbClr val="000000"/>
                </a:solidFill>
                <a:latin typeface="NEXON Lv1 Gothic OTF" pitchFamily="34" charset="0"/>
                <a:cs typeface="NEXON Lv1 Gothic OTF" pitchFamily="34" charset="0"/>
              </a:rPr>
              <a:t>)</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8991600" y="8572500"/>
            <a:ext cx="5105400" cy="461665"/>
          </a:xfrm>
          <a:prstGeom prst="rect">
            <a:avLst/>
          </a:prstGeom>
          <a:noFill/>
        </p:spPr>
        <p:txBody>
          <a:bodyPr wrap="square" rtlCol="0" anchor="t">
            <a:spAutoFit/>
          </a:bodyPr>
          <a:lstStyle/>
          <a:p>
            <a:pPr algn="ctr"/>
            <a:r>
              <a:rPr lang="ko-KR" altLang="en-US" sz="2400" b="1" dirty="0"/>
              <a:t>평균값 대체 </a:t>
            </a:r>
            <a:r>
              <a:rPr lang="en-US" altLang="ko-KR" sz="2400" b="1" dirty="0"/>
              <a:t>/ </a:t>
            </a:r>
            <a:r>
              <a:rPr lang="ko-KR" altLang="en-US" sz="2400" b="1" dirty="0"/>
              <a:t>원본 데이터 분포 비교</a:t>
            </a:r>
            <a:endParaRPr lang="en-US" altLang="ko-KR" sz="2400" b="1" dirty="0"/>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grpSp>
        <p:nvGrpSpPr>
          <p:cNvPr id="27" name="그룹 26"/>
          <p:cNvGrpSpPr/>
          <p:nvPr/>
        </p:nvGrpSpPr>
        <p:grpSpPr>
          <a:xfrm>
            <a:off x="7277100" y="2857500"/>
            <a:ext cx="8534400" cy="5562600"/>
            <a:chOff x="7543800" y="2857500"/>
            <a:chExt cx="8534400" cy="5562600"/>
          </a:xfrm>
        </p:grpSpPr>
        <p:sp>
          <p:nvSpPr>
            <p:cNvPr id="25" name="모서리가 둥근 직사각형 24"/>
            <p:cNvSpPr/>
            <p:nvPr/>
          </p:nvSpPr>
          <p:spPr>
            <a:xfrm>
              <a:off x="7543800" y="2857500"/>
              <a:ext cx="8534400" cy="55626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677" name="Picture 5"/>
            <p:cNvPicPr>
              <a:picLocks noChangeAspect="1" noChangeArrowheads="1"/>
            </p:cNvPicPr>
            <p:nvPr/>
          </p:nvPicPr>
          <p:blipFill>
            <a:blip r:embed="rId4"/>
            <a:srcRect/>
            <a:stretch>
              <a:fillRect/>
            </a:stretch>
          </p:blipFill>
          <p:spPr bwMode="auto">
            <a:xfrm>
              <a:off x="8066882" y="3154676"/>
              <a:ext cx="7488237" cy="4968249"/>
            </a:xfrm>
            <a:prstGeom prst="rect">
              <a:avLst/>
            </a:prstGeom>
            <a:noFill/>
            <a:ln w="9525">
              <a:noFill/>
              <a:miter lim="800000"/>
              <a:headEnd/>
              <a:tailEnd/>
            </a:ln>
            <a:effectLst/>
          </p:spPr>
        </p:pic>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대체 방법 ① </a:t>
            </a:r>
            <a:r>
              <a:rPr lang="en-US" altLang="ko-KR" sz="2400" b="1" dirty="0">
                <a:solidFill>
                  <a:srgbClr val="000000"/>
                </a:solidFill>
                <a:latin typeface="NEXON Lv1 Gothic OTF" pitchFamily="34" charset="0"/>
                <a:cs typeface="NEXON Lv1 Gothic OTF" pitchFamily="34" charset="0"/>
              </a:rPr>
              <a:t>Simple imputer </a:t>
            </a:r>
            <a:r>
              <a:rPr lang="en-US" altLang="ko-KR" sz="2000" b="1" dirty="0">
                <a:solidFill>
                  <a:srgbClr val="000000"/>
                </a:solidFill>
                <a:latin typeface="NEXON Lv1 Gothic OTF" pitchFamily="34" charset="0"/>
                <a:cs typeface="NEXON Lv1 Gothic OTF" pitchFamily="34" charset="0"/>
              </a:rPr>
              <a:t>(</a:t>
            </a:r>
            <a:r>
              <a:rPr lang="ko-KR" altLang="en-US" sz="2000" b="1" dirty="0">
                <a:solidFill>
                  <a:srgbClr val="000000"/>
                </a:solidFill>
                <a:latin typeface="NEXON Lv1 Gothic OTF" pitchFamily="34" charset="0"/>
                <a:cs typeface="NEXON Lv1 Gothic OTF" pitchFamily="34" charset="0"/>
              </a:rPr>
              <a:t>중앙값 대체</a:t>
            </a:r>
            <a:r>
              <a:rPr lang="en-US" altLang="ko-KR" sz="2000" b="1" dirty="0">
                <a:solidFill>
                  <a:srgbClr val="000000"/>
                </a:solidFill>
                <a:latin typeface="NEXON Lv1 Gothic OTF" pitchFamily="34" charset="0"/>
                <a:cs typeface="NEXON Lv1 Gothic OTF" pitchFamily="34" charset="0"/>
              </a:rPr>
              <a:t>)</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8724900" y="8572500"/>
            <a:ext cx="5638800" cy="461665"/>
          </a:xfrm>
          <a:prstGeom prst="rect">
            <a:avLst/>
          </a:prstGeom>
          <a:noFill/>
        </p:spPr>
        <p:txBody>
          <a:bodyPr wrap="square" rtlCol="0" anchor="t">
            <a:spAutoFit/>
          </a:bodyPr>
          <a:lstStyle/>
          <a:p>
            <a:pPr algn="ctr"/>
            <a:r>
              <a:rPr lang="ko-KR" altLang="en-US" sz="2400" b="1" dirty="0"/>
              <a:t>중앙값 대체 </a:t>
            </a:r>
            <a:r>
              <a:rPr lang="en-US" altLang="ko-KR" sz="2400" b="1" dirty="0"/>
              <a:t>/ </a:t>
            </a:r>
            <a:r>
              <a:rPr lang="ko-KR" altLang="en-US" sz="2400" b="1" dirty="0"/>
              <a:t>원본 데이터 분포 비교</a:t>
            </a:r>
            <a:endParaRPr lang="en-US" altLang="ko-KR" sz="2400" b="1" dirty="0"/>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grpSp>
        <p:nvGrpSpPr>
          <p:cNvPr id="26" name="그룹 25"/>
          <p:cNvGrpSpPr/>
          <p:nvPr/>
        </p:nvGrpSpPr>
        <p:grpSpPr>
          <a:xfrm>
            <a:off x="7277100" y="2857500"/>
            <a:ext cx="8534400" cy="5562600"/>
            <a:chOff x="7277100" y="2857500"/>
            <a:chExt cx="8534400" cy="5562600"/>
          </a:xfrm>
        </p:grpSpPr>
        <p:sp>
          <p:nvSpPr>
            <p:cNvPr id="25" name="모서리가 둥근 직사각형 24"/>
            <p:cNvSpPr/>
            <p:nvPr/>
          </p:nvSpPr>
          <p:spPr>
            <a:xfrm>
              <a:off x="7277100" y="2857500"/>
              <a:ext cx="8534400" cy="55626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2"/>
            <p:cNvPicPr>
              <a:picLocks noChangeAspect="1" noChangeArrowheads="1"/>
            </p:cNvPicPr>
            <p:nvPr/>
          </p:nvPicPr>
          <p:blipFill>
            <a:blip r:embed="rId4"/>
            <a:srcRect/>
            <a:stretch>
              <a:fillRect/>
            </a:stretch>
          </p:blipFill>
          <p:spPr bwMode="auto">
            <a:xfrm>
              <a:off x="7810501" y="3162366"/>
              <a:ext cx="7467599" cy="4952868"/>
            </a:xfrm>
            <a:prstGeom prst="rect">
              <a:avLst/>
            </a:prstGeom>
            <a:noFill/>
            <a:ln w="9525">
              <a:noFill/>
              <a:miter lim="800000"/>
              <a:headEnd/>
              <a:tailEnd/>
            </a:ln>
            <a:effectLst/>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대체 방법 ② </a:t>
            </a:r>
            <a:r>
              <a:rPr lang="en-US" altLang="ko-KR" sz="2400" b="1" dirty="0">
                <a:solidFill>
                  <a:srgbClr val="000000"/>
                </a:solidFill>
                <a:latin typeface="NEXON Lv1 Gothic OTF" pitchFamily="34" charset="0"/>
                <a:cs typeface="NEXON Lv1 Gothic OTF" pitchFamily="34" charset="0"/>
              </a:rPr>
              <a:t>KNN imputer</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9982200" y="7962900"/>
            <a:ext cx="3810000" cy="461665"/>
          </a:xfrm>
          <a:prstGeom prst="rect">
            <a:avLst/>
          </a:prstGeom>
          <a:noFill/>
        </p:spPr>
        <p:txBody>
          <a:bodyPr wrap="square" rtlCol="0" anchor="t">
            <a:spAutoFit/>
          </a:bodyPr>
          <a:lstStyle/>
          <a:p>
            <a:pPr algn="ctr"/>
            <a:r>
              <a:rPr lang="en-US" altLang="ko-KR" sz="2400" b="1" dirty="0"/>
              <a:t>KNN imputer</a:t>
            </a:r>
            <a:r>
              <a:rPr lang="ko-KR" altLang="en-US" sz="2400" b="1" dirty="0"/>
              <a:t> </a:t>
            </a:r>
            <a:r>
              <a:rPr lang="ko-KR" altLang="en-US" sz="2400" b="1" dirty="0" err="1"/>
              <a:t>결측치</a:t>
            </a:r>
            <a:r>
              <a:rPr lang="ko-KR" altLang="en-US" sz="2400" b="1" dirty="0"/>
              <a:t> 대체</a:t>
            </a:r>
            <a:endParaRPr lang="en-US" altLang="ko-KR" sz="2400" b="1" dirty="0"/>
          </a:p>
        </p:txBody>
      </p:sp>
      <p:sp>
        <p:nvSpPr>
          <p:cNvPr id="25" name="모서리가 둥근 직사각형 24"/>
          <p:cNvSpPr/>
          <p:nvPr/>
        </p:nvSpPr>
        <p:spPr>
          <a:xfrm>
            <a:off x="6858000" y="3314700"/>
            <a:ext cx="10058400" cy="43434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7" name="그룹 26"/>
          <p:cNvGrpSpPr/>
          <p:nvPr/>
        </p:nvGrpSpPr>
        <p:grpSpPr>
          <a:xfrm>
            <a:off x="7339012" y="3769668"/>
            <a:ext cx="9096376" cy="3433465"/>
            <a:chOff x="7315200" y="3390900"/>
            <a:chExt cx="9096376" cy="3433465"/>
          </a:xfrm>
        </p:grpSpPr>
        <p:pic>
          <p:nvPicPr>
            <p:cNvPr id="30722" name="Picture 2"/>
            <p:cNvPicPr>
              <a:picLocks noChangeAspect="1" noChangeArrowheads="1"/>
            </p:cNvPicPr>
            <p:nvPr/>
          </p:nvPicPr>
          <p:blipFill>
            <a:blip r:embed="rId4"/>
            <a:srcRect/>
            <a:stretch>
              <a:fillRect/>
            </a:stretch>
          </p:blipFill>
          <p:spPr bwMode="auto">
            <a:xfrm>
              <a:off x="7315200" y="3390900"/>
              <a:ext cx="9096376" cy="2667000"/>
            </a:xfrm>
            <a:prstGeom prst="rect">
              <a:avLst/>
            </a:prstGeom>
            <a:noFill/>
            <a:ln w="9525">
              <a:noFill/>
              <a:miter lim="800000"/>
              <a:headEnd/>
              <a:tailEnd/>
            </a:ln>
            <a:effectLst/>
          </p:spPr>
        </p:pic>
        <p:sp>
          <p:nvSpPr>
            <p:cNvPr id="26" name="Object 21"/>
            <p:cNvSpPr txBox="1"/>
            <p:nvPr/>
          </p:nvSpPr>
          <p:spPr>
            <a:xfrm>
              <a:off x="9691688" y="6362700"/>
              <a:ext cx="4343400" cy="461665"/>
            </a:xfrm>
            <a:prstGeom prst="rect">
              <a:avLst/>
            </a:prstGeom>
            <a:noFill/>
          </p:spPr>
          <p:txBody>
            <a:bodyPr wrap="square" rtlCol="0" anchor="t">
              <a:spAutoFit/>
            </a:bodyPr>
            <a:lstStyle/>
            <a:p>
              <a:pPr algn="ctr"/>
              <a:r>
                <a:rPr lang="en-US" altLang="ko-KR" sz="2400" b="1" dirty="0" err="1"/>
                <a:t>n_neighbors</a:t>
              </a:r>
              <a:r>
                <a:rPr lang="en-US" altLang="ko-KR" sz="2400" b="1" dirty="0"/>
                <a:t>  : 3, 5, 7,  9</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대체 방법 ② </a:t>
            </a:r>
            <a:r>
              <a:rPr lang="en-US" altLang="ko-KR" sz="2400" b="1" dirty="0">
                <a:solidFill>
                  <a:srgbClr val="000000"/>
                </a:solidFill>
                <a:latin typeface="NEXON Lv1 Gothic OTF" pitchFamily="34" charset="0"/>
                <a:cs typeface="NEXON Lv1 Gothic OTF" pitchFamily="34" charset="0"/>
              </a:rPr>
              <a:t>KNN imputer</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8496300" y="8572500"/>
            <a:ext cx="6096000" cy="461665"/>
          </a:xfrm>
          <a:prstGeom prst="rect">
            <a:avLst/>
          </a:prstGeom>
          <a:noFill/>
        </p:spPr>
        <p:txBody>
          <a:bodyPr wrap="square" rtlCol="0" anchor="t">
            <a:spAutoFit/>
          </a:bodyPr>
          <a:lstStyle/>
          <a:p>
            <a:pPr algn="ctr"/>
            <a:r>
              <a:rPr lang="en-US" altLang="ko-KR" sz="2400" b="1" dirty="0"/>
              <a:t>KNN </a:t>
            </a:r>
            <a:r>
              <a:rPr lang="ko-KR" altLang="en-US" sz="2400" b="1" dirty="0" err="1"/>
              <a:t>결측치</a:t>
            </a:r>
            <a:r>
              <a:rPr lang="ko-KR" altLang="en-US" sz="2400" b="1" dirty="0"/>
              <a:t> 대체 </a:t>
            </a:r>
            <a:r>
              <a:rPr lang="en-US" altLang="ko-KR" sz="2400" b="1" dirty="0"/>
              <a:t>/ </a:t>
            </a:r>
            <a:r>
              <a:rPr lang="ko-KR" altLang="en-US" sz="2400" b="1" dirty="0"/>
              <a:t>원본 데이터 분포 비교</a:t>
            </a:r>
            <a:endParaRPr lang="en-US" altLang="ko-KR" sz="2400" b="1" dirty="0"/>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grpSp>
        <p:nvGrpSpPr>
          <p:cNvPr id="26" name="그룹 25"/>
          <p:cNvGrpSpPr/>
          <p:nvPr/>
        </p:nvGrpSpPr>
        <p:grpSpPr>
          <a:xfrm>
            <a:off x="7277100" y="2857500"/>
            <a:ext cx="8534400" cy="5562600"/>
            <a:chOff x="7277100" y="2857500"/>
            <a:chExt cx="8534400" cy="5562600"/>
          </a:xfrm>
        </p:grpSpPr>
        <p:sp>
          <p:nvSpPr>
            <p:cNvPr id="25" name="모서리가 둥근 직사각형 24"/>
            <p:cNvSpPr/>
            <p:nvPr/>
          </p:nvSpPr>
          <p:spPr>
            <a:xfrm>
              <a:off x="7277100" y="2857500"/>
              <a:ext cx="8534400" cy="55626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2"/>
            <p:cNvPicPr>
              <a:picLocks noChangeAspect="1" noChangeArrowheads="1"/>
            </p:cNvPicPr>
            <p:nvPr/>
          </p:nvPicPr>
          <p:blipFill>
            <a:blip r:embed="rId4"/>
            <a:srcRect/>
            <a:stretch>
              <a:fillRect/>
            </a:stretch>
          </p:blipFill>
          <p:spPr bwMode="auto">
            <a:xfrm>
              <a:off x="7810501" y="3152039"/>
              <a:ext cx="7467599" cy="4973522"/>
            </a:xfrm>
            <a:prstGeom prst="rect">
              <a:avLst/>
            </a:prstGeom>
            <a:noFill/>
            <a:ln w="9525">
              <a:noFill/>
              <a:miter lim="800000"/>
              <a:headEnd/>
              <a:tailEnd/>
            </a:ln>
            <a:effectLst/>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대체 방법 ③ </a:t>
            </a:r>
            <a:r>
              <a:rPr lang="en-US" altLang="ko-KR" sz="2400" b="1" dirty="0">
                <a:solidFill>
                  <a:srgbClr val="000000"/>
                </a:solidFill>
                <a:latin typeface="NEXON Lv1 Gothic OTF" pitchFamily="34" charset="0"/>
                <a:cs typeface="NEXON Lv1 Gothic OTF" pitchFamily="34" charset="0"/>
              </a:rPr>
              <a:t>Multivariate feature imputer</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9982200" y="7581900"/>
            <a:ext cx="3810000" cy="461665"/>
          </a:xfrm>
          <a:prstGeom prst="rect">
            <a:avLst/>
          </a:prstGeom>
          <a:noFill/>
        </p:spPr>
        <p:txBody>
          <a:bodyPr wrap="square" rtlCol="0" anchor="t">
            <a:spAutoFit/>
          </a:bodyPr>
          <a:lstStyle/>
          <a:p>
            <a:pPr algn="ctr"/>
            <a:r>
              <a:rPr lang="en-US" altLang="ko-KR" sz="2400" b="1" dirty="0"/>
              <a:t>Multi imputer</a:t>
            </a:r>
            <a:r>
              <a:rPr lang="ko-KR" altLang="en-US" sz="2400" b="1" dirty="0"/>
              <a:t> </a:t>
            </a:r>
            <a:r>
              <a:rPr lang="ko-KR" altLang="en-US" sz="2400" b="1" dirty="0" err="1"/>
              <a:t>결측치</a:t>
            </a:r>
            <a:r>
              <a:rPr lang="ko-KR" altLang="en-US" sz="2400" b="1" dirty="0"/>
              <a:t> 대체</a:t>
            </a:r>
            <a:endParaRPr lang="en-US" altLang="ko-KR" sz="2400" b="1" dirty="0"/>
          </a:p>
        </p:txBody>
      </p:sp>
      <p:grpSp>
        <p:nvGrpSpPr>
          <p:cNvPr id="27" name="그룹 26"/>
          <p:cNvGrpSpPr/>
          <p:nvPr/>
        </p:nvGrpSpPr>
        <p:grpSpPr>
          <a:xfrm>
            <a:off x="6858000" y="3162300"/>
            <a:ext cx="10058400" cy="3886200"/>
            <a:chOff x="6858000" y="3162300"/>
            <a:chExt cx="10058400" cy="3886200"/>
          </a:xfrm>
        </p:grpSpPr>
        <p:sp>
          <p:nvSpPr>
            <p:cNvPr id="25" name="모서리가 둥근 직사각형 24"/>
            <p:cNvSpPr/>
            <p:nvPr/>
          </p:nvSpPr>
          <p:spPr>
            <a:xfrm>
              <a:off x="6858000" y="3162300"/>
              <a:ext cx="10058400" cy="38862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p:cNvGrpSpPr/>
            <p:nvPr/>
          </p:nvGrpSpPr>
          <p:grpSpPr>
            <a:xfrm>
              <a:off x="7467600" y="3467100"/>
              <a:ext cx="8797704" cy="3204865"/>
              <a:chOff x="7467600" y="3619500"/>
              <a:chExt cx="8797704" cy="3204865"/>
            </a:xfrm>
          </p:grpSpPr>
          <p:sp>
            <p:nvSpPr>
              <p:cNvPr id="26" name="Object 21"/>
              <p:cNvSpPr txBox="1"/>
              <p:nvPr/>
            </p:nvSpPr>
            <p:spPr>
              <a:xfrm>
                <a:off x="9256602" y="6362700"/>
                <a:ext cx="5219700" cy="461665"/>
              </a:xfrm>
              <a:prstGeom prst="rect">
                <a:avLst/>
              </a:prstGeom>
              <a:noFill/>
            </p:spPr>
            <p:txBody>
              <a:bodyPr wrap="square" rtlCol="0" anchor="t">
                <a:spAutoFit/>
              </a:bodyPr>
              <a:lstStyle/>
              <a:p>
                <a:pPr algn="ctr"/>
                <a:r>
                  <a:rPr lang="en-US" altLang="ko-KR" sz="2400" b="1" dirty="0" err="1"/>
                  <a:t>max_iter</a:t>
                </a:r>
                <a:r>
                  <a:rPr lang="en-US" altLang="ko-KR" sz="2400" b="1" dirty="0"/>
                  <a:t> = 10000, </a:t>
                </a:r>
                <a:r>
                  <a:rPr lang="en-US" altLang="ko-KR" sz="2400" b="1" dirty="0" err="1"/>
                  <a:t>random_state</a:t>
                </a:r>
                <a:r>
                  <a:rPr lang="en-US" altLang="ko-KR" sz="2400" b="1" dirty="0"/>
                  <a:t>  = 0</a:t>
                </a:r>
              </a:p>
            </p:txBody>
          </p:sp>
          <p:pic>
            <p:nvPicPr>
              <p:cNvPr id="32770" name="Picture 2"/>
              <p:cNvPicPr>
                <a:picLocks noChangeAspect="1" noChangeArrowheads="1"/>
              </p:cNvPicPr>
              <p:nvPr/>
            </p:nvPicPr>
            <p:blipFill>
              <a:blip r:embed="rId4"/>
              <a:srcRect/>
              <a:stretch>
                <a:fillRect/>
              </a:stretch>
            </p:blipFill>
            <p:spPr bwMode="auto">
              <a:xfrm>
                <a:off x="7467600" y="3619500"/>
                <a:ext cx="8797704" cy="2370683"/>
              </a:xfrm>
              <a:prstGeom prst="rect">
                <a:avLst/>
              </a:prstGeom>
              <a:noFill/>
              <a:ln w="9525">
                <a:noFill/>
                <a:miter lim="800000"/>
                <a:headEnd/>
                <a:tailEnd/>
              </a:ln>
              <a:effectLst/>
            </p:spPr>
          </p:pic>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대체 방법 ③ </a:t>
            </a:r>
            <a:r>
              <a:rPr lang="en-US" altLang="ko-KR" sz="2400" b="1" dirty="0">
                <a:solidFill>
                  <a:srgbClr val="000000"/>
                </a:solidFill>
                <a:latin typeface="NEXON Lv1 Gothic OTF" pitchFamily="34" charset="0"/>
                <a:cs typeface="NEXON Lv1 Gothic OTF" pitchFamily="34" charset="0"/>
              </a:rPr>
              <a:t>Multivariate feature imputer</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8648700" y="8572500"/>
            <a:ext cx="5791200" cy="461665"/>
          </a:xfrm>
          <a:prstGeom prst="rect">
            <a:avLst/>
          </a:prstGeom>
          <a:noFill/>
        </p:spPr>
        <p:txBody>
          <a:bodyPr wrap="square" rtlCol="0" anchor="t">
            <a:spAutoFit/>
          </a:bodyPr>
          <a:lstStyle/>
          <a:p>
            <a:pPr algn="ctr"/>
            <a:r>
              <a:rPr lang="en-US" altLang="ko-KR" sz="2400" b="1" dirty="0"/>
              <a:t>Multi </a:t>
            </a:r>
            <a:r>
              <a:rPr lang="ko-KR" altLang="en-US" sz="2400" b="1" dirty="0" err="1"/>
              <a:t>결측치</a:t>
            </a:r>
            <a:r>
              <a:rPr lang="ko-KR" altLang="en-US" sz="2400" b="1" dirty="0"/>
              <a:t> 대체 </a:t>
            </a:r>
            <a:r>
              <a:rPr lang="en-US" altLang="ko-KR" sz="2400" b="1" dirty="0"/>
              <a:t>/ </a:t>
            </a:r>
            <a:r>
              <a:rPr lang="ko-KR" altLang="en-US" sz="2400" b="1" dirty="0"/>
              <a:t>원본 데이터 분포 비교</a:t>
            </a:r>
            <a:endParaRPr lang="en-US" altLang="ko-KR" sz="2400" b="1" dirty="0"/>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grpSp>
        <p:nvGrpSpPr>
          <p:cNvPr id="26" name="그룹 25"/>
          <p:cNvGrpSpPr/>
          <p:nvPr/>
        </p:nvGrpSpPr>
        <p:grpSpPr>
          <a:xfrm>
            <a:off x="7277100" y="2857500"/>
            <a:ext cx="8534400" cy="5562600"/>
            <a:chOff x="7277100" y="2857500"/>
            <a:chExt cx="8534400" cy="5562600"/>
          </a:xfrm>
        </p:grpSpPr>
        <p:sp>
          <p:nvSpPr>
            <p:cNvPr id="25" name="모서리가 둥근 직사각형 24"/>
            <p:cNvSpPr/>
            <p:nvPr/>
          </p:nvSpPr>
          <p:spPr>
            <a:xfrm>
              <a:off x="7277100" y="2857500"/>
              <a:ext cx="8534400" cy="55626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3794" name="Picture 2"/>
            <p:cNvPicPr>
              <a:picLocks noChangeAspect="1" noChangeArrowheads="1"/>
            </p:cNvPicPr>
            <p:nvPr/>
          </p:nvPicPr>
          <p:blipFill>
            <a:blip r:embed="rId4"/>
            <a:srcRect/>
            <a:stretch>
              <a:fillRect/>
            </a:stretch>
          </p:blipFill>
          <p:spPr bwMode="auto">
            <a:xfrm>
              <a:off x="7835775" y="3165447"/>
              <a:ext cx="7417051" cy="4946706"/>
            </a:xfrm>
            <a:prstGeom prst="rect">
              <a:avLst/>
            </a:prstGeom>
            <a:noFill/>
            <a:ln w="9525">
              <a:noFill/>
              <a:miter lim="800000"/>
              <a:headEnd/>
              <a:tailEnd/>
            </a:ln>
            <a:effectLst/>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대체 방법 ④</a:t>
            </a:r>
            <a:r>
              <a:rPr lang="en-US" altLang="ko-KR" sz="2400" b="1" dirty="0">
                <a:solidFill>
                  <a:srgbClr val="000000"/>
                </a:solidFill>
                <a:latin typeface="NEXON Lv1 Gothic OTF" pitchFamily="34" charset="0"/>
                <a:cs typeface="NEXON Lv1 Gothic OTF" pitchFamily="34" charset="0"/>
              </a:rPr>
              <a:t> 5</a:t>
            </a:r>
            <a:r>
              <a:rPr lang="ko-KR" altLang="en-US" sz="2400" b="1" dirty="0">
                <a:solidFill>
                  <a:srgbClr val="000000"/>
                </a:solidFill>
                <a:latin typeface="NEXON Lv1 Gothic OTF" pitchFamily="34" charset="0"/>
                <a:cs typeface="NEXON Lv1 Gothic OTF" pitchFamily="34" charset="0"/>
              </a:rPr>
              <a:t>번 농장 환경데이터</a:t>
            </a:r>
            <a:r>
              <a:rPr lang="en-US" altLang="ko-KR" sz="2000" b="1" dirty="0">
                <a:solidFill>
                  <a:srgbClr val="000000"/>
                </a:solidFill>
                <a:latin typeface="NEXON Lv1 Gothic OTF" pitchFamily="34" charset="0"/>
                <a:cs typeface="NEXON Lv1 Gothic OTF" pitchFamily="34" charset="0"/>
              </a:rPr>
              <a:t>(</a:t>
            </a:r>
            <a:r>
              <a:rPr lang="ko-KR" altLang="en-US" sz="2000" b="1" dirty="0" err="1">
                <a:solidFill>
                  <a:srgbClr val="000000"/>
                </a:solidFill>
                <a:latin typeface="NEXON Lv1 Gothic OTF" pitchFamily="34" charset="0"/>
                <a:cs typeface="NEXON Lv1 Gothic OTF" pitchFamily="34" charset="0"/>
              </a:rPr>
              <a:t>난수</a:t>
            </a:r>
            <a:r>
              <a:rPr lang="ko-KR" altLang="en-US" sz="2000" b="1" dirty="0">
                <a:solidFill>
                  <a:srgbClr val="000000"/>
                </a:solidFill>
                <a:latin typeface="NEXON Lv1 Gothic OTF" pitchFamily="34" charset="0"/>
                <a:cs typeface="NEXON Lv1 Gothic OTF" pitchFamily="34" charset="0"/>
              </a:rPr>
              <a:t> 대입</a:t>
            </a:r>
            <a:r>
              <a:rPr lang="en-US" altLang="ko-KR" sz="2000" b="1" dirty="0">
                <a:solidFill>
                  <a:srgbClr val="000000"/>
                </a:solidFill>
                <a:latin typeface="NEXON Lv1 Gothic OTF" pitchFamily="34" charset="0"/>
                <a:cs typeface="NEXON Lv1 Gothic OTF" pitchFamily="34" charset="0"/>
              </a:rPr>
              <a:t>)</a:t>
            </a:r>
            <a:r>
              <a:rPr lang="en-US" altLang="ko-KR"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사용</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9486900" y="8496300"/>
            <a:ext cx="4800600" cy="461665"/>
          </a:xfrm>
          <a:prstGeom prst="rect">
            <a:avLst/>
          </a:prstGeom>
          <a:noFill/>
        </p:spPr>
        <p:txBody>
          <a:bodyPr wrap="square" rtlCol="0" anchor="t">
            <a:spAutoFit/>
          </a:bodyPr>
          <a:lstStyle/>
          <a:p>
            <a:pPr algn="ctr"/>
            <a:r>
              <a:rPr lang="ko-KR" altLang="en-US" sz="2400" b="1" dirty="0"/>
              <a:t>정규분포 </a:t>
            </a:r>
            <a:r>
              <a:rPr lang="ko-KR" altLang="en-US" sz="2400" b="1" dirty="0" err="1"/>
              <a:t>난수</a:t>
            </a:r>
            <a:r>
              <a:rPr lang="ko-KR" altLang="en-US" sz="2400" b="1" dirty="0"/>
              <a:t> </a:t>
            </a:r>
            <a:r>
              <a:rPr lang="en-US" altLang="ko-KR" sz="2400" b="1" dirty="0"/>
              <a:t>Data</a:t>
            </a:r>
            <a:r>
              <a:rPr lang="ko-KR" altLang="en-US" sz="2400" b="1" dirty="0" err="1"/>
              <a:t>결측치</a:t>
            </a:r>
            <a:r>
              <a:rPr lang="ko-KR" altLang="en-US" sz="2400" b="1" dirty="0"/>
              <a:t> 대체</a:t>
            </a:r>
            <a:endParaRPr lang="en-US" altLang="ko-KR" sz="2400" b="1" dirty="0"/>
          </a:p>
        </p:txBody>
      </p:sp>
      <p:sp>
        <p:nvSpPr>
          <p:cNvPr id="25" name="모서리가 둥근 직사각형 24"/>
          <p:cNvSpPr/>
          <p:nvPr/>
        </p:nvSpPr>
        <p:spPr>
          <a:xfrm>
            <a:off x="6858000" y="3162300"/>
            <a:ext cx="10058400" cy="50292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p:cNvGrpSpPr/>
          <p:nvPr/>
        </p:nvGrpSpPr>
        <p:grpSpPr>
          <a:xfrm>
            <a:off x="7010400" y="3695700"/>
            <a:ext cx="3352800" cy="4057710"/>
            <a:chOff x="7010400" y="3695700"/>
            <a:chExt cx="3352800" cy="4057710"/>
          </a:xfrm>
        </p:grpSpPr>
        <p:sp>
          <p:nvSpPr>
            <p:cNvPr id="26" name="Object 21"/>
            <p:cNvSpPr txBox="1"/>
            <p:nvPr/>
          </p:nvSpPr>
          <p:spPr>
            <a:xfrm>
              <a:off x="7010400" y="7353300"/>
              <a:ext cx="3352800" cy="400110"/>
            </a:xfrm>
            <a:prstGeom prst="rect">
              <a:avLst/>
            </a:prstGeom>
            <a:noFill/>
          </p:spPr>
          <p:txBody>
            <a:bodyPr wrap="square" rtlCol="0" anchor="t">
              <a:spAutoFit/>
            </a:bodyPr>
            <a:lstStyle/>
            <a:p>
              <a:pPr algn="ctr"/>
              <a:r>
                <a:rPr lang="en-US" altLang="ko-KR" sz="2000" b="1" dirty="0"/>
                <a:t>5</a:t>
              </a:r>
              <a:r>
                <a:rPr lang="ko-KR" altLang="en-US" sz="2000" b="1" dirty="0"/>
                <a:t>번 농장 </a:t>
              </a:r>
              <a:r>
                <a:rPr lang="ko-KR" altLang="en-US" sz="2000" b="1" dirty="0" err="1"/>
                <a:t>결측치</a:t>
              </a:r>
              <a:r>
                <a:rPr lang="ko-KR" altLang="en-US" sz="2000" b="1" dirty="0"/>
                <a:t> </a:t>
              </a:r>
              <a:r>
                <a:rPr lang="en-US" altLang="ko-KR" sz="2000" b="1" dirty="0"/>
                <a:t>:</a:t>
              </a:r>
              <a:r>
                <a:rPr lang="ko-KR" altLang="en-US" sz="2000" b="1" dirty="0"/>
                <a:t> </a:t>
              </a:r>
              <a:r>
                <a:rPr lang="en-US" altLang="ko-KR" sz="2000" b="1" dirty="0"/>
                <a:t>932</a:t>
              </a:r>
              <a:r>
                <a:rPr lang="ko-KR" altLang="en-US" sz="2000" b="1" dirty="0"/>
                <a:t>개</a:t>
              </a:r>
              <a:endParaRPr lang="en-US" altLang="ko-KR" sz="2000" b="1" dirty="0"/>
            </a:p>
          </p:txBody>
        </p:sp>
        <p:pic>
          <p:nvPicPr>
            <p:cNvPr id="34818" name="Picture 2"/>
            <p:cNvPicPr>
              <a:picLocks noChangeAspect="1" noChangeArrowheads="1"/>
            </p:cNvPicPr>
            <p:nvPr/>
          </p:nvPicPr>
          <p:blipFill>
            <a:blip r:embed="rId4"/>
            <a:srcRect/>
            <a:stretch>
              <a:fillRect/>
            </a:stretch>
          </p:blipFill>
          <p:spPr bwMode="auto">
            <a:xfrm>
              <a:off x="7551567" y="3695700"/>
              <a:ext cx="2270466" cy="3505200"/>
            </a:xfrm>
            <a:prstGeom prst="rect">
              <a:avLst/>
            </a:prstGeom>
            <a:noFill/>
            <a:ln w="9525">
              <a:noFill/>
              <a:miter lim="800000"/>
              <a:headEnd/>
              <a:tailEnd/>
            </a:ln>
            <a:effectLst/>
          </p:spPr>
        </p:pic>
      </p:grpSp>
      <p:grpSp>
        <p:nvGrpSpPr>
          <p:cNvPr id="29" name="그룹 28"/>
          <p:cNvGrpSpPr/>
          <p:nvPr/>
        </p:nvGrpSpPr>
        <p:grpSpPr>
          <a:xfrm>
            <a:off x="10287000" y="4037112"/>
            <a:ext cx="6211887" cy="3374886"/>
            <a:chOff x="10287000" y="4229100"/>
            <a:chExt cx="6211887" cy="3374886"/>
          </a:xfrm>
        </p:grpSpPr>
        <p:pic>
          <p:nvPicPr>
            <p:cNvPr id="34819" name="Picture 3"/>
            <p:cNvPicPr>
              <a:picLocks noChangeAspect="1" noChangeArrowheads="1"/>
            </p:cNvPicPr>
            <p:nvPr/>
          </p:nvPicPr>
          <p:blipFill>
            <a:blip r:embed="rId5"/>
            <a:srcRect/>
            <a:stretch>
              <a:fillRect/>
            </a:stretch>
          </p:blipFill>
          <p:spPr bwMode="auto">
            <a:xfrm>
              <a:off x="10287000" y="4229100"/>
              <a:ext cx="6211887" cy="2057400"/>
            </a:xfrm>
            <a:prstGeom prst="rect">
              <a:avLst/>
            </a:prstGeom>
            <a:noFill/>
            <a:ln w="9525">
              <a:noFill/>
              <a:miter lim="800000"/>
              <a:headEnd/>
              <a:tailEnd/>
            </a:ln>
            <a:effectLst/>
          </p:spPr>
        </p:pic>
        <p:sp>
          <p:nvSpPr>
            <p:cNvPr id="27" name="Object 21"/>
            <p:cNvSpPr txBox="1"/>
            <p:nvPr/>
          </p:nvSpPr>
          <p:spPr>
            <a:xfrm>
              <a:off x="11183143" y="6896100"/>
              <a:ext cx="4419600" cy="707886"/>
            </a:xfrm>
            <a:prstGeom prst="rect">
              <a:avLst/>
            </a:prstGeom>
            <a:noFill/>
          </p:spPr>
          <p:txBody>
            <a:bodyPr wrap="square" rtlCol="0" anchor="t">
              <a:spAutoFit/>
            </a:bodyPr>
            <a:lstStyle/>
            <a:p>
              <a:pPr algn="ctr"/>
              <a:r>
                <a:rPr lang="en-US" altLang="ko-KR" sz="2000" b="1" dirty="0"/>
                <a:t>5</a:t>
              </a:r>
              <a:r>
                <a:rPr lang="ko-KR" altLang="en-US" sz="2000" b="1" dirty="0"/>
                <a:t>번 농장 「평균 </a:t>
              </a:r>
              <a:r>
                <a:rPr lang="en-US" altLang="ko-KR" sz="2000" b="1" dirty="0"/>
                <a:t>· </a:t>
              </a:r>
              <a:r>
                <a:rPr lang="ko-KR" altLang="en-US" sz="2000" b="1" dirty="0"/>
                <a:t>표준편차」</a:t>
              </a:r>
              <a:r>
                <a:rPr lang="ko-KR" altLang="en-US" sz="2000" b="1" dirty="0" err="1"/>
                <a:t>를</a:t>
              </a:r>
              <a:r>
                <a:rPr lang="ko-KR" altLang="en-US" sz="2000" b="1" dirty="0"/>
                <a:t> 따르는 </a:t>
              </a:r>
              <a:endParaRPr lang="en-US" altLang="ko-KR" sz="2000" b="1" dirty="0"/>
            </a:p>
            <a:p>
              <a:pPr algn="ctr"/>
              <a:r>
                <a:rPr lang="ko-KR" altLang="en-US" sz="2000" b="1" dirty="0"/>
                <a:t>정규분포 </a:t>
              </a:r>
              <a:r>
                <a:rPr lang="ko-KR" altLang="en-US" sz="2000" b="1" dirty="0" err="1"/>
                <a:t>난수</a:t>
              </a:r>
              <a:r>
                <a:rPr lang="ko-KR" altLang="en-US" sz="2000" b="1" dirty="0"/>
                <a:t> </a:t>
              </a:r>
              <a:r>
                <a:rPr lang="en-US" altLang="ko-KR" sz="2000" b="1" dirty="0"/>
                <a:t>Data </a:t>
              </a:r>
              <a:r>
                <a:rPr lang="ko-KR" altLang="en-US" sz="2000" b="1" dirty="0"/>
                <a:t>대입</a:t>
              </a:r>
              <a:endParaRPr lang="en-US" altLang="ko-KR" sz="2000" b="1" dirty="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err="1">
                <a:solidFill>
                  <a:srgbClr val="000000"/>
                </a:solidFill>
                <a:latin typeface="NEXON Lv1 Gothic OTF" pitchFamily="34" charset="0"/>
                <a:cs typeface="NEXON Lv1 Gothic OTF" pitchFamily="34" charset="0"/>
              </a:rPr>
              <a:t>결측치</a:t>
            </a:r>
            <a:r>
              <a:rPr lang="ko-KR" altLang="en-US" sz="2400" b="1" dirty="0">
                <a:solidFill>
                  <a:srgbClr val="000000"/>
                </a:solidFill>
                <a:latin typeface="NEXON Lv1 Gothic OTF" pitchFamily="34" charset="0"/>
                <a:cs typeface="NEXON Lv1 Gothic OTF" pitchFamily="34" charset="0"/>
              </a:rPr>
              <a:t> 대체 방법 ④</a:t>
            </a:r>
            <a:r>
              <a:rPr lang="en-US" altLang="ko-KR" sz="2400" b="1" dirty="0">
                <a:solidFill>
                  <a:srgbClr val="000000"/>
                </a:solidFill>
                <a:latin typeface="NEXON Lv1 Gothic OTF" pitchFamily="34" charset="0"/>
                <a:cs typeface="NEXON Lv1 Gothic OTF" pitchFamily="34" charset="0"/>
              </a:rPr>
              <a:t> 5</a:t>
            </a:r>
            <a:r>
              <a:rPr lang="ko-KR" altLang="en-US" sz="2400" b="1" dirty="0">
                <a:solidFill>
                  <a:srgbClr val="000000"/>
                </a:solidFill>
                <a:latin typeface="NEXON Lv1 Gothic OTF" pitchFamily="34" charset="0"/>
                <a:cs typeface="NEXON Lv1 Gothic OTF" pitchFamily="34" charset="0"/>
              </a:rPr>
              <a:t>번 농장 환경데이터</a:t>
            </a:r>
            <a:r>
              <a:rPr lang="en-US" altLang="ko-KR" sz="2000" b="1" dirty="0">
                <a:solidFill>
                  <a:srgbClr val="000000"/>
                </a:solidFill>
                <a:latin typeface="NEXON Lv1 Gothic OTF" pitchFamily="34" charset="0"/>
                <a:cs typeface="NEXON Lv1 Gothic OTF" pitchFamily="34" charset="0"/>
              </a:rPr>
              <a:t>(</a:t>
            </a:r>
            <a:r>
              <a:rPr lang="ko-KR" altLang="en-US" sz="2000" b="1" dirty="0" err="1">
                <a:solidFill>
                  <a:srgbClr val="000000"/>
                </a:solidFill>
                <a:latin typeface="NEXON Lv1 Gothic OTF" pitchFamily="34" charset="0"/>
                <a:cs typeface="NEXON Lv1 Gothic OTF" pitchFamily="34" charset="0"/>
              </a:rPr>
              <a:t>난수</a:t>
            </a:r>
            <a:r>
              <a:rPr lang="ko-KR" altLang="en-US" sz="2000" b="1" dirty="0">
                <a:solidFill>
                  <a:srgbClr val="000000"/>
                </a:solidFill>
                <a:latin typeface="NEXON Lv1 Gothic OTF" pitchFamily="34" charset="0"/>
                <a:cs typeface="NEXON Lv1 Gothic OTF" pitchFamily="34" charset="0"/>
              </a:rPr>
              <a:t> 대입</a:t>
            </a:r>
            <a:r>
              <a:rPr lang="en-US" altLang="ko-KR" sz="2000" b="1" dirty="0">
                <a:solidFill>
                  <a:srgbClr val="000000"/>
                </a:solidFill>
                <a:latin typeface="NEXON Lv1 Gothic OTF" pitchFamily="34" charset="0"/>
                <a:cs typeface="NEXON Lv1 Gothic OTF" pitchFamily="34" charset="0"/>
              </a:rPr>
              <a:t>)</a:t>
            </a:r>
            <a:r>
              <a:rPr lang="en-US" altLang="ko-KR"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사용</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8648700" y="8572500"/>
            <a:ext cx="5791200" cy="830997"/>
          </a:xfrm>
          <a:prstGeom prst="rect">
            <a:avLst/>
          </a:prstGeom>
          <a:noFill/>
        </p:spPr>
        <p:txBody>
          <a:bodyPr wrap="square" rtlCol="0" anchor="t">
            <a:spAutoFit/>
          </a:bodyPr>
          <a:lstStyle/>
          <a:p>
            <a:pPr algn="ctr"/>
            <a:r>
              <a:rPr lang="ko-KR" altLang="en-US" sz="2400" b="1" dirty="0"/>
              <a:t>정규분포 </a:t>
            </a:r>
            <a:r>
              <a:rPr lang="ko-KR" altLang="en-US" sz="2400" b="1" dirty="0" err="1"/>
              <a:t>난수</a:t>
            </a:r>
            <a:r>
              <a:rPr lang="ko-KR" altLang="en-US" sz="2400" b="1" dirty="0"/>
              <a:t> </a:t>
            </a:r>
            <a:r>
              <a:rPr lang="ko-KR" altLang="en-US" sz="2400" b="1" dirty="0" err="1"/>
              <a:t>결측치</a:t>
            </a:r>
            <a:r>
              <a:rPr lang="ko-KR" altLang="en-US" sz="2400" b="1" dirty="0"/>
              <a:t> 대체 </a:t>
            </a:r>
            <a:r>
              <a:rPr lang="en-US" altLang="ko-KR" sz="2400" b="1" dirty="0"/>
              <a:t>/ </a:t>
            </a:r>
            <a:r>
              <a:rPr lang="ko-KR" altLang="en-US" sz="2400" b="1" dirty="0"/>
              <a:t>원본 데이터 </a:t>
            </a:r>
            <a:endParaRPr lang="en-US" altLang="ko-KR" sz="2400" b="1" dirty="0"/>
          </a:p>
          <a:p>
            <a:pPr algn="ctr"/>
            <a:r>
              <a:rPr lang="ko-KR" altLang="en-US" sz="2400" b="1" dirty="0"/>
              <a:t>분포 비교</a:t>
            </a:r>
            <a:endParaRPr lang="en-US" altLang="ko-KR" sz="2400" b="1" dirty="0"/>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grpSp>
        <p:nvGrpSpPr>
          <p:cNvPr id="26" name="그룹 25"/>
          <p:cNvGrpSpPr/>
          <p:nvPr/>
        </p:nvGrpSpPr>
        <p:grpSpPr>
          <a:xfrm>
            <a:off x="7277100" y="2857500"/>
            <a:ext cx="8534400" cy="5562600"/>
            <a:chOff x="7277100" y="2857500"/>
            <a:chExt cx="8534400" cy="5562600"/>
          </a:xfrm>
        </p:grpSpPr>
        <p:sp>
          <p:nvSpPr>
            <p:cNvPr id="25" name="모서리가 둥근 직사각형 24"/>
            <p:cNvSpPr/>
            <p:nvPr/>
          </p:nvSpPr>
          <p:spPr>
            <a:xfrm>
              <a:off x="7277100" y="2857500"/>
              <a:ext cx="8534400" cy="55626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Picture 3"/>
            <p:cNvPicPr>
              <a:picLocks noChangeAspect="1" noChangeArrowheads="1"/>
            </p:cNvPicPr>
            <p:nvPr/>
          </p:nvPicPr>
          <p:blipFill>
            <a:blip r:embed="rId4"/>
            <a:srcRect/>
            <a:stretch>
              <a:fillRect/>
            </a:stretch>
          </p:blipFill>
          <p:spPr bwMode="auto">
            <a:xfrm>
              <a:off x="7834563" y="3156901"/>
              <a:ext cx="7419474" cy="4963799"/>
            </a:xfrm>
            <a:prstGeom prst="rect">
              <a:avLst/>
            </a:prstGeom>
            <a:noFill/>
            <a:ln w="9525">
              <a:noFill/>
              <a:miter lim="800000"/>
              <a:headEnd/>
              <a:tailEnd/>
            </a:ln>
            <a:effectLst/>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②</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데이터 전처리</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a:t>
            </a:r>
            <a:r>
              <a:rPr lang="ko-KR" altLang="en-US" sz="3000" dirty="0"/>
              <a:t>데이터 탐색</a:t>
            </a:r>
            <a:endParaRPr lang="en-US" sz="3000" dirty="0"/>
          </a:p>
        </p:txBody>
      </p:sp>
      <p:sp>
        <p:nvSpPr>
          <p:cNvPr id="39" name="Object 21"/>
          <p:cNvSpPr txBox="1"/>
          <p:nvPr/>
        </p:nvSpPr>
        <p:spPr>
          <a:xfrm>
            <a:off x="6858000" y="2019300"/>
            <a:ext cx="8458200" cy="461665"/>
          </a:xfrm>
          <a:prstGeom prst="rect">
            <a:avLst/>
          </a:prstGeom>
          <a:noFill/>
        </p:spPr>
        <p:txBody>
          <a:bodyPr wrap="square" rtlCol="0" anchor="t">
            <a:spAutoFit/>
          </a:bodyPr>
          <a:lstStyle/>
          <a:p>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파생변수 추가</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5" name="모서리가 둥근 직사각형 24"/>
          <p:cNvSpPr/>
          <p:nvPr/>
        </p:nvSpPr>
        <p:spPr>
          <a:xfrm>
            <a:off x="6400800" y="2857500"/>
            <a:ext cx="10363200" cy="50292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p:cNvGrpSpPr/>
          <p:nvPr/>
        </p:nvGrpSpPr>
        <p:grpSpPr>
          <a:xfrm>
            <a:off x="6742907" y="3329970"/>
            <a:ext cx="9678987" cy="4084260"/>
            <a:chOff x="6742907" y="3467100"/>
            <a:chExt cx="9678987" cy="4084260"/>
          </a:xfrm>
        </p:grpSpPr>
        <p:grpSp>
          <p:nvGrpSpPr>
            <p:cNvPr id="27" name="그룹 26"/>
            <p:cNvGrpSpPr/>
            <p:nvPr/>
          </p:nvGrpSpPr>
          <p:grpSpPr>
            <a:xfrm>
              <a:off x="6742907" y="3467100"/>
              <a:ext cx="9678987" cy="2057400"/>
              <a:chOff x="6781800" y="3467100"/>
              <a:chExt cx="9678987" cy="2057400"/>
            </a:xfrm>
          </p:grpSpPr>
          <p:pic>
            <p:nvPicPr>
              <p:cNvPr id="35842" name="Picture 2"/>
              <p:cNvPicPr>
                <a:picLocks noChangeAspect="1" noChangeArrowheads="1"/>
              </p:cNvPicPr>
              <p:nvPr/>
            </p:nvPicPr>
            <p:blipFill>
              <a:blip r:embed="rId4"/>
              <a:srcRect/>
              <a:stretch>
                <a:fillRect/>
              </a:stretch>
            </p:blipFill>
            <p:spPr bwMode="auto">
              <a:xfrm>
                <a:off x="6781800" y="3467100"/>
                <a:ext cx="9678987" cy="2057400"/>
              </a:xfrm>
              <a:prstGeom prst="rect">
                <a:avLst/>
              </a:prstGeom>
              <a:noFill/>
              <a:ln w="9525">
                <a:noFill/>
                <a:miter lim="800000"/>
                <a:headEnd/>
                <a:tailEnd/>
              </a:ln>
              <a:effectLst/>
            </p:spPr>
          </p:pic>
          <p:sp>
            <p:nvSpPr>
              <p:cNvPr id="26" name="직사각형 25"/>
              <p:cNvSpPr/>
              <p:nvPr/>
            </p:nvSpPr>
            <p:spPr>
              <a:xfrm>
                <a:off x="14020800" y="3467100"/>
                <a:ext cx="1219200" cy="2057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3" name="Object 21"/>
            <p:cNvSpPr txBox="1"/>
            <p:nvPr/>
          </p:nvSpPr>
          <p:spPr>
            <a:xfrm>
              <a:off x="7315200" y="5981700"/>
              <a:ext cx="8534400" cy="1569660"/>
            </a:xfrm>
            <a:prstGeom prst="rect">
              <a:avLst/>
            </a:prstGeom>
            <a:noFill/>
          </p:spPr>
          <p:txBody>
            <a:bodyPr wrap="square" rtlCol="0" anchor="t">
              <a:spAutoFit/>
            </a:bodyPr>
            <a:lstStyle/>
            <a:p>
              <a:pPr algn="ctr"/>
              <a:r>
                <a:rPr lang="en-US" altLang="ko-KR" sz="2400" b="1" dirty="0"/>
                <a:t>“ EC</a:t>
              </a:r>
              <a:r>
                <a:rPr lang="ko-KR" altLang="en-US" sz="2400" b="1" dirty="0"/>
                <a:t> 공급수치와 배액수치</a:t>
              </a:r>
              <a:r>
                <a:rPr lang="en-US" altLang="ko-KR" sz="2400" b="1" dirty="0"/>
                <a:t>, pH </a:t>
              </a:r>
              <a:r>
                <a:rPr lang="ko-KR" altLang="en-US" sz="2400" b="1" dirty="0"/>
                <a:t>공급수치와 배액수치의 차이가 </a:t>
              </a:r>
              <a:endParaRPr lang="en-US" altLang="ko-KR" sz="2400" b="1" dirty="0"/>
            </a:p>
            <a:p>
              <a:pPr algn="ctr"/>
              <a:r>
                <a:rPr lang="ko-KR" altLang="en-US" sz="2400" b="1" dirty="0"/>
                <a:t>과실성장에 영향을 미침</a:t>
              </a:r>
              <a:r>
                <a:rPr lang="en-US" altLang="ko-KR" sz="2400" b="1" dirty="0"/>
                <a:t>”</a:t>
              </a:r>
            </a:p>
            <a:p>
              <a:pPr algn="ctr"/>
              <a:endParaRPr lang="en-US" altLang="ko-KR" sz="2400" b="1" dirty="0"/>
            </a:p>
            <a:p>
              <a:pPr algn="ctr"/>
              <a:r>
                <a:rPr lang="ko-KR" altLang="en-US" sz="2400" b="1" dirty="0"/>
                <a:t>→ 「</a:t>
              </a:r>
              <a:r>
                <a:rPr lang="en-US" altLang="ko-KR" sz="2400" b="1" dirty="0"/>
                <a:t>EC </a:t>
              </a:r>
              <a:r>
                <a:rPr lang="ko-KR" altLang="en-US" sz="2400" b="1" dirty="0"/>
                <a:t>비율 </a:t>
              </a:r>
              <a:r>
                <a:rPr lang="en-US" altLang="ko-KR" sz="2400" b="1" dirty="0"/>
                <a:t>/ pH</a:t>
              </a:r>
              <a:r>
                <a:rPr lang="ko-KR" altLang="en-US" sz="2400" b="1" dirty="0"/>
                <a:t>비율」 파생변수 추가</a:t>
              </a:r>
              <a:endParaRPr lang="en-US" altLang="ko-KR" sz="2400" b="1" dirty="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3"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pic>
        <p:nvPicPr>
          <p:cNvPr id="14342" name="Picture 6" descr="세계의 밀밭' 흑해 지역, 전쟁터로…세계 식량 '도미노 충격' - 경향신문"/>
          <p:cNvPicPr>
            <a:picLocks noChangeAspect="1" noChangeArrowheads="1"/>
          </p:cNvPicPr>
          <p:nvPr/>
        </p:nvPicPr>
        <p:blipFill>
          <a:blip r:embed="rId4"/>
          <a:srcRect/>
          <a:stretch>
            <a:fillRect/>
          </a:stretch>
        </p:blipFill>
        <p:spPr bwMode="auto">
          <a:xfrm>
            <a:off x="3733800" y="2171700"/>
            <a:ext cx="5993258" cy="3048000"/>
          </a:xfrm>
          <a:prstGeom prst="rect">
            <a:avLst/>
          </a:prstGeom>
          <a:noFill/>
        </p:spPr>
      </p:pic>
      <p:grpSp>
        <p:nvGrpSpPr>
          <p:cNvPr id="15" name="그룹 14"/>
          <p:cNvGrpSpPr/>
          <p:nvPr/>
        </p:nvGrpSpPr>
        <p:grpSpPr>
          <a:xfrm>
            <a:off x="3810000" y="5676900"/>
            <a:ext cx="5831840" cy="3657600"/>
            <a:chOff x="4114800" y="5219700"/>
            <a:chExt cx="5831840" cy="3657600"/>
          </a:xfrm>
        </p:grpSpPr>
        <p:pic>
          <p:nvPicPr>
            <p:cNvPr id="14344" name="Picture 8" descr="https://www.ip-korea.org/img/sub/BSL3_img03.jpg"/>
            <p:cNvPicPr>
              <a:picLocks noChangeAspect="1" noChangeArrowheads="1"/>
            </p:cNvPicPr>
            <p:nvPr/>
          </p:nvPicPr>
          <p:blipFill>
            <a:blip r:embed="rId5"/>
            <a:srcRect/>
            <a:stretch>
              <a:fillRect/>
            </a:stretch>
          </p:blipFill>
          <p:spPr bwMode="auto">
            <a:xfrm>
              <a:off x="5029200" y="5524500"/>
              <a:ext cx="4917440" cy="3352800"/>
            </a:xfrm>
            <a:prstGeom prst="roundRect">
              <a:avLst/>
            </a:prstGeom>
            <a:ln>
              <a:noFill/>
            </a:ln>
            <a:effectLst>
              <a:softEdge rad="112500"/>
            </a:effectLst>
          </p:spPr>
        </p:pic>
        <p:pic>
          <p:nvPicPr>
            <p:cNvPr id="14346" name="Picture 10" descr="COVID-19 Information &amp; Support | Student Health Center"/>
            <p:cNvPicPr>
              <a:picLocks noChangeAspect="1" noChangeArrowheads="1"/>
            </p:cNvPicPr>
            <p:nvPr/>
          </p:nvPicPr>
          <p:blipFill>
            <a:blip r:embed="rId6"/>
            <a:srcRect/>
            <a:stretch>
              <a:fillRect/>
            </a:stretch>
          </p:blipFill>
          <p:spPr bwMode="auto">
            <a:xfrm>
              <a:off x="4114800" y="5219700"/>
              <a:ext cx="2286000" cy="1067856"/>
            </a:xfrm>
            <a:prstGeom prst="rect">
              <a:avLst/>
            </a:prstGeom>
            <a:ln>
              <a:noFill/>
            </a:ln>
            <a:effectLst>
              <a:outerShdw blurRad="190500" algn="tl" rotWithShape="0">
                <a:srgbClr val="000000">
                  <a:alpha val="70000"/>
                </a:srgbClr>
              </a:outerShdw>
            </a:effectLst>
          </p:spPr>
        </p:pic>
      </p:grpSp>
      <p:sp>
        <p:nvSpPr>
          <p:cNvPr id="14" name="TextBox 13"/>
          <p:cNvSpPr txBox="1"/>
          <p:nvPr/>
        </p:nvSpPr>
        <p:spPr>
          <a:xfrm>
            <a:off x="10287000" y="9105900"/>
            <a:ext cx="6400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a:t>
            </a:r>
            <a:r>
              <a:rPr lang="en-US" altLang="ko-KR" sz="1400" dirty="0">
                <a:latin typeface="나눔스퀘어 Bold" pitchFamily="50" charset="-127"/>
                <a:ea typeface="나눔스퀘어 Bold" pitchFamily="50" charset="-127"/>
              </a:rPr>
              <a:t> :  </a:t>
            </a:r>
            <a:r>
              <a:rPr lang="en-US" altLang="ko-KR" sz="1400" dirty="0" err="1">
                <a:latin typeface="나눔스퀘어 Bold" pitchFamily="50" charset="-127"/>
                <a:ea typeface="나눔스퀘어 Bold" pitchFamily="50" charset="-127"/>
              </a:rPr>
              <a:t>google</a:t>
            </a:r>
            <a:r>
              <a:rPr lang="en-US" altLang="ko-KR" sz="1400" dirty="0">
                <a:latin typeface="나눔스퀘어 Bold" pitchFamily="50" charset="-127"/>
                <a:ea typeface="나눔스퀘어 Bold" pitchFamily="50" charset="-127"/>
              </a:rPr>
              <a:t> images, IPK(institute Pasteur Korea), </a:t>
            </a:r>
            <a:r>
              <a:rPr lang="ko-KR" altLang="en-US" sz="1400" dirty="0">
                <a:latin typeface="나눔스퀘어 Bold" pitchFamily="50" charset="-127"/>
                <a:ea typeface="나눔스퀘어 Bold" pitchFamily="50" charset="-127"/>
              </a:rPr>
              <a:t>경향신문</a:t>
            </a:r>
          </a:p>
        </p:txBody>
      </p:sp>
      <p:pic>
        <p:nvPicPr>
          <p:cNvPr id="14348" name="Picture 12" descr="그래픽] 세계 가뭄 주요 현황 | 연합뉴스"/>
          <p:cNvPicPr>
            <a:picLocks noChangeAspect="1" noChangeArrowheads="1"/>
          </p:cNvPicPr>
          <p:nvPr/>
        </p:nvPicPr>
        <p:blipFill>
          <a:blip r:embed="rId7"/>
          <a:srcRect t="1064" b="4339"/>
          <a:stretch>
            <a:fillRect/>
          </a:stretch>
        </p:blipFill>
        <p:spPr bwMode="auto">
          <a:xfrm>
            <a:off x="10668000" y="3467100"/>
            <a:ext cx="6324600" cy="5521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338" name="Picture 2" descr="Photo: WFP/ Photogallery"/>
          <p:cNvPicPr>
            <a:picLocks noChangeAspect="1" noChangeArrowheads="1"/>
          </p:cNvPicPr>
          <p:nvPr/>
        </p:nvPicPr>
        <p:blipFill>
          <a:blip r:embed="rId8"/>
          <a:srcRect/>
          <a:stretch>
            <a:fillRect/>
          </a:stretch>
        </p:blipFill>
        <p:spPr bwMode="auto">
          <a:xfrm>
            <a:off x="8077200" y="4544921"/>
            <a:ext cx="4267200" cy="3001108"/>
          </a:xfrm>
          <a:prstGeom prst="roundRect">
            <a:avLst/>
          </a:prstGeom>
          <a:ln>
            <a:noFill/>
          </a:ln>
          <a:effectLst>
            <a:softEdge rad="112500"/>
          </a:effectLst>
        </p:spPr>
      </p:pic>
      <p:pic>
        <p:nvPicPr>
          <p:cNvPr id="14340" name="Picture 4" descr="러시아-우크라이나 전쟁 종료 시나리오 [제1196호]-한국군사문제연구원"/>
          <p:cNvPicPr>
            <a:picLocks noChangeAspect="1" noChangeArrowheads="1"/>
          </p:cNvPicPr>
          <p:nvPr/>
        </p:nvPicPr>
        <p:blipFill>
          <a:blip r:embed="rId9" cstate="print"/>
          <a:srcRect/>
          <a:stretch>
            <a:fillRect/>
          </a:stretch>
        </p:blipFill>
        <p:spPr bwMode="auto">
          <a:xfrm>
            <a:off x="8686800" y="1755775"/>
            <a:ext cx="3962400" cy="1939925"/>
          </a:xfrm>
          <a:prstGeom prst="ellipse">
            <a:avLst/>
          </a:prstGeom>
          <a:ln>
            <a:noFill/>
          </a:ln>
          <a:effectLst>
            <a:softEdge rad="112500"/>
          </a:effectLst>
        </p:spPr>
      </p:pic>
      <p:pic>
        <p:nvPicPr>
          <p:cNvPr id="14349" name="Picture 13"/>
          <p:cNvPicPr>
            <a:picLocks noChangeAspect="1" noChangeArrowheads="1"/>
          </p:cNvPicPr>
          <p:nvPr/>
        </p:nvPicPr>
        <p:blipFill>
          <a:blip r:embed="rId10"/>
          <a:srcRect/>
          <a:stretch>
            <a:fillRect/>
          </a:stretch>
        </p:blipFill>
        <p:spPr bwMode="auto">
          <a:xfrm>
            <a:off x="3883643" y="4127724"/>
            <a:ext cx="13568714" cy="1349506"/>
          </a:xfrm>
          <a:prstGeom prst="rect">
            <a:avLst/>
          </a:prstGeom>
          <a:noFill/>
          <a:ln w="9525">
            <a:noFill/>
            <a:miter lim="800000"/>
            <a:headEnd/>
            <a:tailEnd/>
          </a:ln>
          <a:effectLst/>
        </p:spPr>
      </p:pic>
      <p:sp>
        <p:nvSpPr>
          <p:cNvPr id="5" name="Object 10">
            <a:extLst>
              <a:ext uri="{FF2B5EF4-FFF2-40B4-BE49-F238E27FC236}">
                <a16:creationId xmlns:a16="http://schemas.microsoft.com/office/drawing/2014/main" id="{95979C40-FDE8-8FFB-B28F-EC47CB9F735D}"/>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r>
              <a:rPr lang="ko-KR" altLang="en-US" sz="4000" dirty="0">
                <a:solidFill>
                  <a:srgbClr val="000000"/>
                </a:solidFill>
                <a:latin typeface="나눔스퀘어 Bold" pitchFamily="50" charset="-127"/>
                <a:ea typeface="나눔스퀘어 Bold" pitchFamily="50" charset="-127"/>
              </a:rPr>
              <a:t> 프로젝트 개요</a:t>
            </a:r>
            <a:endParaRPr lang="en-US" altLang="ko-KR" sz="4000" dirty="0">
              <a:solidFill>
                <a:srgbClr val="000000"/>
              </a:solidFill>
              <a:latin typeface="나눔스퀘어 Bold" pitchFamily="50" charset="-127"/>
              <a:ea typeface="나눔스퀘어 Bold" pitchFamily="50" charset="-127"/>
            </a:endParaRPr>
          </a:p>
        </p:txBody>
      </p:sp>
      <p:sp>
        <p:nvSpPr>
          <p:cNvPr id="7" name="TextBox 6">
            <a:extLst>
              <a:ext uri="{FF2B5EF4-FFF2-40B4-BE49-F238E27FC236}">
                <a16:creationId xmlns:a16="http://schemas.microsoft.com/office/drawing/2014/main" id="{D5183382-CA99-D689-B835-41F611EE97D7}"/>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 및 목적</a:t>
            </a:r>
            <a:endParaRPr lang="en-US" sz="32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세계 식량 위기 </a:t>
            </a:r>
            <a:r>
              <a:rPr lang="en-US" altLang="ko-KR" sz="3000" dirty="0">
                <a:latin typeface="나눔스퀘어 Bold" pitchFamily="50" charset="-127"/>
                <a:ea typeface="나눔스퀘어 Bold" pitchFamily="50" charset="-127"/>
              </a:rPr>
              <a:t>-</a:t>
            </a:r>
            <a:r>
              <a:rPr lang="ko-KR" altLang="en-US" sz="30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분쟁</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기후 재난</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경제 충격</a:t>
            </a:r>
          </a:p>
        </p:txBody>
      </p:sp>
    </p:spTree>
    <p:extLst>
      <p:ext uri="{BB962C8B-B14F-4D97-AF65-F5344CB8AC3E}">
        <p14:creationId xmlns:p14="http://schemas.microsoft.com/office/powerpoint/2010/main" val="1180969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③</a:t>
            </a:r>
            <a:r>
              <a:rPr lang="en-US" sz="2400" b="1" dirty="0">
                <a:solidFill>
                  <a:srgbClr val="000000"/>
                </a:solidFill>
                <a:latin typeface="NEXON Lv1 Gothic OTF" pitchFamily="34" charset="0"/>
                <a:cs typeface="NEXON Lv1 Gothic OTF" pitchFamily="34" charset="0"/>
              </a:rPr>
              <a:t> Model </a:t>
            </a:r>
            <a:r>
              <a:rPr lang="ko-KR" altLang="en-US" sz="2400" b="1" dirty="0">
                <a:solidFill>
                  <a:srgbClr val="000000"/>
                </a:solidFill>
                <a:latin typeface="NEXON Lv1 Gothic OTF" pitchFamily="34" charset="0"/>
                <a:cs typeface="NEXON Lv1 Gothic OTF" pitchFamily="34" charset="0"/>
              </a:rPr>
              <a:t>구축 및 학습</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Model </a:t>
            </a:r>
            <a:r>
              <a:rPr lang="ko-KR" altLang="en-US" sz="3000" dirty="0"/>
              <a:t>생성</a:t>
            </a:r>
            <a:endParaRPr lang="en-US" sz="3000" dirty="0"/>
          </a:p>
        </p:txBody>
      </p:sp>
      <p:sp>
        <p:nvSpPr>
          <p:cNvPr id="39" name="Object 21"/>
          <p:cNvSpPr txBox="1"/>
          <p:nvPr/>
        </p:nvSpPr>
        <p:spPr>
          <a:xfrm>
            <a:off x="6858000" y="7509302"/>
            <a:ext cx="9829800" cy="830997"/>
          </a:xfrm>
          <a:prstGeom prst="rect">
            <a:avLst/>
          </a:prstGeom>
          <a:noFill/>
        </p:spPr>
        <p:txBody>
          <a:bodyPr wrap="square" rtlCol="0" anchor="t">
            <a:spAutoFit/>
          </a:bodyPr>
          <a:lstStyle/>
          <a:p>
            <a:pPr>
              <a:buFontTx/>
              <a:buChar char="-"/>
            </a:pPr>
            <a:r>
              <a:rPr lang="en-US" sz="2400" b="1" dirty="0">
                <a:solidFill>
                  <a:srgbClr val="000000"/>
                </a:solidFill>
                <a:latin typeface="NEXON Lv1 Gothic OTF" pitchFamily="34" charset="0"/>
                <a:cs typeface="NEXON Lv1 Gothic OTF" pitchFamily="34" charset="0"/>
              </a:rPr>
              <a:t> KNN, Linear, Lasso, Ridge, </a:t>
            </a:r>
            <a:r>
              <a:rPr lang="en-US" sz="2400" b="1" dirty="0" err="1">
                <a:solidFill>
                  <a:srgbClr val="000000"/>
                </a:solidFill>
                <a:latin typeface="NEXON Lv1 Gothic OTF" pitchFamily="34" charset="0"/>
                <a:cs typeface="NEXON Lv1 Gothic OTF" pitchFamily="34" charset="0"/>
              </a:rPr>
              <a:t>ElasticNet</a:t>
            </a:r>
            <a:r>
              <a:rPr lang="en-US" sz="2400" b="1" dirty="0">
                <a:solidFill>
                  <a:srgbClr val="000000"/>
                </a:solidFill>
                <a:latin typeface="NEXON Lv1 Gothic OTF" pitchFamily="34" charset="0"/>
                <a:cs typeface="NEXON Lv1 Gothic OTF" pitchFamily="34" charset="0"/>
              </a:rPr>
              <a:t>, </a:t>
            </a:r>
            <a:r>
              <a:rPr lang="en-US" sz="2400" b="1" dirty="0" err="1">
                <a:solidFill>
                  <a:srgbClr val="000000"/>
                </a:solidFill>
                <a:latin typeface="NEXON Lv1 Gothic OTF" pitchFamily="34" charset="0"/>
                <a:cs typeface="NEXON Lv1 Gothic OTF" pitchFamily="34" charset="0"/>
              </a:rPr>
              <a:t>AdaBoost</a:t>
            </a:r>
            <a:r>
              <a:rPr lang="en-US" sz="2400" b="1" dirty="0">
                <a:solidFill>
                  <a:srgbClr val="000000"/>
                </a:solidFill>
                <a:latin typeface="NEXON Lv1 Gothic OTF" pitchFamily="34" charset="0"/>
                <a:cs typeface="NEXON Lv1 Gothic OTF" pitchFamily="34" charset="0"/>
              </a:rPr>
              <a:t>, </a:t>
            </a:r>
          </a:p>
          <a:p>
            <a:r>
              <a:rPr lang="en-US" sz="2400" b="1" dirty="0">
                <a:solidFill>
                  <a:srgbClr val="000000"/>
                </a:solidFill>
                <a:latin typeface="NEXON Lv1 Gothic OTF" pitchFamily="34" charset="0"/>
                <a:cs typeface="NEXON Lv1 Gothic OTF" pitchFamily="34" charset="0"/>
              </a:rPr>
              <a:t>  </a:t>
            </a:r>
            <a:r>
              <a:rPr lang="en-US" sz="2400" b="1" dirty="0" err="1">
                <a:solidFill>
                  <a:srgbClr val="000000"/>
                </a:solidFill>
                <a:latin typeface="NEXON Lv1 Gothic OTF" pitchFamily="34" charset="0"/>
                <a:cs typeface="NEXON Lv1 Gothic OTF" pitchFamily="34" charset="0"/>
              </a:rPr>
              <a:t>GradientBoost</a:t>
            </a:r>
            <a:r>
              <a:rPr lang="en-US" sz="2400" b="1" dirty="0">
                <a:solidFill>
                  <a:srgbClr val="000000"/>
                </a:solidFill>
                <a:latin typeface="NEXON Lv1 Gothic OTF" pitchFamily="34" charset="0"/>
                <a:cs typeface="NEXON Lv1 Gothic OTF" pitchFamily="34" charset="0"/>
              </a:rPr>
              <a:t>, </a:t>
            </a:r>
            <a:r>
              <a:rPr lang="en-US" sz="2400" b="1" dirty="0" err="1">
                <a:solidFill>
                  <a:srgbClr val="000000"/>
                </a:solidFill>
                <a:latin typeface="NEXON Lv1 Gothic OTF" pitchFamily="34" charset="0"/>
                <a:cs typeface="NEXON Lv1 Gothic OTF" pitchFamily="34" charset="0"/>
              </a:rPr>
              <a:t>RandomForest</a:t>
            </a:r>
            <a:r>
              <a:rPr lang="en-US" sz="2400" b="1" dirty="0">
                <a:solidFill>
                  <a:srgbClr val="000000"/>
                </a:solidFill>
                <a:latin typeface="NEXON Lv1 Gothic OTF" pitchFamily="34" charset="0"/>
                <a:cs typeface="NEXON Lv1 Gothic OTF" pitchFamily="34" charset="0"/>
              </a:rPr>
              <a:t>, SVR </a:t>
            </a:r>
            <a:r>
              <a:rPr lang="ko-KR" altLang="en-US" sz="2400" b="1" dirty="0">
                <a:solidFill>
                  <a:srgbClr val="000000"/>
                </a:solidFill>
                <a:latin typeface="NEXON Lv1 Gothic OTF" pitchFamily="34" charset="0"/>
                <a:cs typeface="NEXON Lv1 Gothic OTF" pitchFamily="34" charset="0"/>
              </a:rPr>
              <a:t>등 다양한 회귀모델 테스트</a:t>
            </a:r>
            <a:endParaRPr lang="en-US" sz="2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6858000" y="2019300"/>
            <a:ext cx="5791200" cy="461665"/>
          </a:xfrm>
          <a:prstGeom prst="rect">
            <a:avLst/>
          </a:prstGeom>
          <a:noFill/>
        </p:spPr>
        <p:txBody>
          <a:bodyPr wrap="square" rtlCol="0" anchor="t">
            <a:spAutoFit/>
          </a:bodyPr>
          <a:lstStyle/>
          <a:p>
            <a:r>
              <a:rPr lang="en-US" altLang="ko-KR" sz="2400" b="1" dirty="0"/>
              <a:t>- </a:t>
            </a:r>
            <a:r>
              <a:rPr lang="ko-KR" altLang="en-US" sz="2400" b="1" dirty="0"/>
              <a:t>우수한 </a:t>
            </a:r>
            <a:r>
              <a:rPr lang="en-US" altLang="ko-KR" sz="2400" b="1" dirty="0"/>
              <a:t>Multi Imputation </a:t>
            </a:r>
            <a:r>
              <a:rPr lang="ko-KR" altLang="en-US" sz="2400" b="1" dirty="0"/>
              <a:t>기준</a:t>
            </a:r>
            <a:r>
              <a:rPr lang="en-US" altLang="ko-KR" sz="2400" b="1" dirty="0"/>
              <a:t> </a:t>
            </a:r>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grpSp>
        <p:nvGrpSpPr>
          <p:cNvPr id="34" name="그룹 33"/>
          <p:cNvGrpSpPr/>
          <p:nvPr/>
        </p:nvGrpSpPr>
        <p:grpSpPr>
          <a:xfrm>
            <a:off x="6096000" y="2705100"/>
            <a:ext cx="10896600" cy="4648200"/>
            <a:chOff x="6096000" y="2857500"/>
            <a:chExt cx="10896600" cy="4648200"/>
          </a:xfrm>
        </p:grpSpPr>
        <p:sp>
          <p:nvSpPr>
            <p:cNvPr id="25" name="모서리가 둥근 직사각형 24"/>
            <p:cNvSpPr/>
            <p:nvPr/>
          </p:nvSpPr>
          <p:spPr>
            <a:xfrm>
              <a:off x="6096000" y="2857500"/>
              <a:ext cx="10896600" cy="46482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2" name="그룹 31"/>
            <p:cNvGrpSpPr/>
            <p:nvPr/>
          </p:nvGrpSpPr>
          <p:grpSpPr>
            <a:xfrm>
              <a:off x="6629400" y="3771900"/>
              <a:ext cx="9780000" cy="3412986"/>
              <a:chOff x="6629400" y="3619500"/>
              <a:chExt cx="9780000" cy="3412986"/>
            </a:xfrm>
          </p:grpSpPr>
          <p:pic>
            <p:nvPicPr>
              <p:cNvPr id="36866" name="Picture 2"/>
              <p:cNvPicPr>
                <a:picLocks noChangeArrowheads="1"/>
              </p:cNvPicPr>
              <p:nvPr/>
            </p:nvPicPr>
            <p:blipFill>
              <a:blip r:embed="rId4"/>
              <a:srcRect/>
              <a:stretch>
                <a:fillRect/>
              </a:stretch>
            </p:blipFill>
            <p:spPr bwMode="auto">
              <a:xfrm>
                <a:off x="6629400" y="3619500"/>
                <a:ext cx="2160000" cy="2520000"/>
              </a:xfrm>
              <a:prstGeom prst="rect">
                <a:avLst/>
              </a:prstGeom>
              <a:noFill/>
              <a:ln w="9525">
                <a:noFill/>
                <a:miter lim="800000"/>
                <a:headEnd/>
                <a:tailEnd/>
              </a:ln>
              <a:effectLst/>
            </p:spPr>
          </p:pic>
          <p:sp>
            <p:nvSpPr>
              <p:cNvPr id="26" name="Object 21"/>
              <p:cNvSpPr txBox="1"/>
              <p:nvPr/>
            </p:nvSpPr>
            <p:spPr>
              <a:xfrm>
                <a:off x="7137900" y="6478488"/>
                <a:ext cx="1143000" cy="400110"/>
              </a:xfrm>
              <a:prstGeom prst="rect">
                <a:avLst/>
              </a:prstGeom>
              <a:noFill/>
            </p:spPr>
            <p:txBody>
              <a:bodyPr wrap="square" rtlCol="0" anchor="t">
                <a:spAutoFit/>
              </a:bodyPr>
              <a:lstStyle/>
              <a:p>
                <a:pPr algn="ctr"/>
                <a:r>
                  <a:rPr lang="en-US" sz="2000" b="1" dirty="0"/>
                  <a:t>Mean</a:t>
                </a:r>
              </a:p>
            </p:txBody>
          </p:sp>
          <p:pic>
            <p:nvPicPr>
              <p:cNvPr id="36867" name="Picture 3"/>
              <p:cNvPicPr>
                <a:picLocks noChangeArrowheads="1"/>
              </p:cNvPicPr>
              <p:nvPr/>
            </p:nvPicPr>
            <p:blipFill>
              <a:blip r:embed="rId5"/>
              <a:srcRect/>
              <a:stretch>
                <a:fillRect/>
              </a:stretch>
            </p:blipFill>
            <p:spPr bwMode="auto">
              <a:xfrm>
                <a:off x="9169400" y="3619500"/>
                <a:ext cx="2160000" cy="2520000"/>
              </a:xfrm>
              <a:prstGeom prst="rect">
                <a:avLst/>
              </a:prstGeom>
              <a:noFill/>
              <a:ln w="9525">
                <a:noFill/>
                <a:miter lim="800000"/>
                <a:headEnd/>
                <a:tailEnd/>
              </a:ln>
              <a:effectLst/>
            </p:spPr>
          </p:pic>
          <p:sp>
            <p:nvSpPr>
              <p:cNvPr id="27" name="Object 21"/>
              <p:cNvSpPr txBox="1"/>
              <p:nvPr/>
            </p:nvSpPr>
            <p:spPr>
              <a:xfrm>
                <a:off x="9677900" y="6478488"/>
                <a:ext cx="1143000" cy="400110"/>
              </a:xfrm>
              <a:prstGeom prst="rect">
                <a:avLst/>
              </a:prstGeom>
              <a:noFill/>
            </p:spPr>
            <p:txBody>
              <a:bodyPr wrap="square" rtlCol="0" anchor="t">
                <a:spAutoFit/>
              </a:bodyPr>
              <a:lstStyle/>
              <a:p>
                <a:pPr algn="ctr"/>
                <a:r>
                  <a:rPr lang="en-US" sz="2000" b="1" dirty="0"/>
                  <a:t>Median</a:t>
                </a:r>
              </a:p>
            </p:txBody>
          </p:sp>
          <p:pic>
            <p:nvPicPr>
              <p:cNvPr id="36868" name="Picture 4"/>
              <p:cNvPicPr>
                <a:picLocks noChangeArrowheads="1"/>
              </p:cNvPicPr>
              <p:nvPr/>
            </p:nvPicPr>
            <p:blipFill>
              <a:blip r:embed="rId6"/>
              <a:srcRect/>
              <a:stretch>
                <a:fillRect/>
              </a:stretch>
            </p:blipFill>
            <p:spPr bwMode="auto">
              <a:xfrm>
                <a:off x="11709400" y="3619500"/>
                <a:ext cx="2160000" cy="2520000"/>
              </a:xfrm>
              <a:prstGeom prst="rect">
                <a:avLst/>
              </a:prstGeom>
              <a:noFill/>
              <a:ln w="9525">
                <a:noFill/>
                <a:miter lim="800000"/>
                <a:headEnd/>
                <a:tailEnd/>
              </a:ln>
              <a:effectLst/>
            </p:spPr>
          </p:pic>
          <p:sp>
            <p:nvSpPr>
              <p:cNvPr id="28" name="Object 21"/>
              <p:cNvSpPr txBox="1"/>
              <p:nvPr/>
            </p:nvSpPr>
            <p:spPr>
              <a:xfrm>
                <a:off x="12027400" y="6324600"/>
                <a:ext cx="1524000" cy="707886"/>
              </a:xfrm>
              <a:prstGeom prst="rect">
                <a:avLst/>
              </a:prstGeom>
              <a:noFill/>
            </p:spPr>
            <p:txBody>
              <a:bodyPr wrap="square" rtlCol="0" anchor="t">
                <a:spAutoFit/>
              </a:bodyPr>
              <a:lstStyle/>
              <a:p>
                <a:pPr algn="ctr"/>
                <a:r>
                  <a:rPr lang="en-US" sz="2000" b="1" dirty="0"/>
                  <a:t>KNN </a:t>
                </a:r>
              </a:p>
              <a:p>
                <a:pPr algn="ctr"/>
                <a:r>
                  <a:rPr lang="en-US" sz="2000" b="1" dirty="0"/>
                  <a:t>Imputation</a:t>
                </a:r>
              </a:p>
            </p:txBody>
          </p:sp>
          <p:pic>
            <p:nvPicPr>
              <p:cNvPr id="36869" name="Picture 5"/>
              <p:cNvPicPr>
                <a:picLocks noChangeArrowheads="1"/>
              </p:cNvPicPr>
              <p:nvPr/>
            </p:nvPicPr>
            <p:blipFill>
              <a:blip r:embed="rId7"/>
              <a:srcRect/>
              <a:stretch>
                <a:fillRect/>
              </a:stretch>
            </p:blipFill>
            <p:spPr bwMode="auto">
              <a:xfrm>
                <a:off x="14249400" y="3619500"/>
                <a:ext cx="2160000" cy="2520000"/>
              </a:xfrm>
              <a:prstGeom prst="rect">
                <a:avLst/>
              </a:prstGeom>
              <a:noFill/>
              <a:ln w="9525">
                <a:noFill/>
                <a:miter lim="800000"/>
                <a:headEnd/>
                <a:tailEnd/>
              </a:ln>
              <a:effectLst/>
            </p:spPr>
          </p:pic>
          <p:sp>
            <p:nvSpPr>
              <p:cNvPr id="30" name="Object 21"/>
              <p:cNvSpPr txBox="1"/>
              <p:nvPr/>
            </p:nvSpPr>
            <p:spPr>
              <a:xfrm>
                <a:off x="14567400" y="6324600"/>
                <a:ext cx="1524000" cy="707886"/>
              </a:xfrm>
              <a:prstGeom prst="rect">
                <a:avLst/>
              </a:prstGeom>
              <a:noFill/>
            </p:spPr>
            <p:txBody>
              <a:bodyPr wrap="square" rtlCol="0" anchor="t">
                <a:spAutoFit/>
              </a:bodyPr>
              <a:lstStyle/>
              <a:p>
                <a:pPr algn="ctr"/>
                <a:r>
                  <a:rPr lang="en-US" sz="2000" b="1" dirty="0"/>
                  <a:t>Multi </a:t>
                </a:r>
              </a:p>
              <a:p>
                <a:pPr algn="ctr"/>
                <a:r>
                  <a:rPr lang="en-US" sz="2000" b="1" dirty="0"/>
                  <a:t>Imputation</a:t>
                </a:r>
              </a:p>
            </p:txBody>
          </p:sp>
        </p:grpSp>
        <p:sp>
          <p:nvSpPr>
            <p:cNvPr id="31" name="직사각형 30"/>
            <p:cNvSpPr/>
            <p:nvPr/>
          </p:nvSpPr>
          <p:spPr>
            <a:xfrm>
              <a:off x="14097000" y="3619500"/>
              <a:ext cx="2514600" cy="365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bject 21"/>
            <p:cNvSpPr txBox="1"/>
            <p:nvPr/>
          </p:nvSpPr>
          <p:spPr>
            <a:xfrm>
              <a:off x="6324600" y="3086100"/>
              <a:ext cx="2743200" cy="461665"/>
            </a:xfrm>
            <a:prstGeom prst="rect">
              <a:avLst/>
            </a:prstGeom>
            <a:noFill/>
          </p:spPr>
          <p:txBody>
            <a:bodyPr wrap="square" rtlCol="0" anchor="t">
              <a:spAutoFit/>
            </a:bodyPr>
            <a:lstStyle/>
            <a:p>
              <a:pPr algn="ctr"/>
              <a:r>
                <a:rPr lang="en-US" altLang="ko-KR" sz="2400" b="1" dirty="0"/>
                <a:t>Ex) Ridge MODEL</a:t>
              </a:r>
            </a:p>
          </p:txBody>
        </p:sp>
      </p:grpSp>
      <p:sp>
        <p:nvSpPr>
          <p:cNvPr id="35" name="Object 21"/>
          <p:cNvSpPr txBox="1"/>
          <p:nvPr/>
        </p:nvSpPr>
        <p:spPr>
          <a:xfrm>
            <a:off x="6858000" y="8496300"/>
            <a:ext cx="9829800" cy="461665"/>
          </a:xfrm>
          <a:prstGeom prst="rect">
            <a:avLst/>
          </a:prstGeom>
          <a:noFill/>
        </p:spPr>
        <p:txBody>
          <a:bodyPr wrap="square" rtlCol="0" anchor="t">
            <a:spAutoFit/>
          </a:bodyPr>
          <a:lstStyle/>
          <a:p>
            <a:pPr>
              <a:buFontTx/>
              <a:buChar char="-"/>
            </a:pPr>
            <a:r>
              <a:rPr lang="en-US" sz="2400" b="1" dirty="0">
                <a:solidFill>
                  <a:srgbClr val="000000"/>
                </a:solidFill>
                <a:latin typeface="NEXON Lv1 Gothic OTF" pitchFamily="34" charset="0"/>
                <a:cs typeface="NEXON Lv1 Gothic OTF" pitchFamily="34" charset="0"/>
              </a:rPr>
              <a:t> </a:t>
            </a:r>
            <a:r>
              <a:rPr lang="en-US" sz="2400" b="1" dirty="0" err="1">
                <a:solidFill>
                  <a:srgbClr val="000000"/>
                </a:solidFill>
                <a:latin typeface="NEXON Lv1 Gothic OTF" pitchFamily="34" charset="0"/>
                <a:cs typeface="NEXON Lv1 Gothic OTF" pitchFamily="34" charset="0"/>
              </a:rPr>
              <a:t>random.seed</a:t>
            </a:r>
            <a:r>
              <a:rPr lang="en-US" sz="2400" b="1" dirty="0">
                <a:solidFill>
                  <a:srgbClr val="000000"/>
                </a:solidFill>
                <a:latin typeface="NEXON Lv1 Gothic OTF" pitchFamily="34" charset="0"/>
                <a:cs typeface="NEXON Lv1 Gothic OTF" pitchFamily="34" charset="0"/>
              </a:rPr>
              <a:t> </a:t>
            </a:r>
            <a:r>
              <a:rPr lang="ko-KR" altLang="en-US" sz="2400" b="1" dirty="0">
                <a:solidFill>
                  <a:srgbClr val="000000"/>
                </a:solidFill>
                <a:latin typeface="NEXON Lv1 Gothic OTF" pitchFamily="34" charset="0"/>
                <a:cs typeface="NEXON Lv1 Gothic OTF" pitchFamily="34" charset="0"/>
              </a:rPr>
              <a:t>조정을 통한 최적 모델 탐색</a:t>
            </a:r>
            <a:endParaRPr 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③</a:t>
            </a:r>
            <a:r>
              <a:rPr lang="en-US" sz="2400" b="1" dirty="0">
                <a:solidFill>
                  <a:srgbClr val="000000"/>
                </a:solidFill>
                <a:latin typeface="NEXON Lv1 Gothic OTF" pitchFamily="34" charset="0"/>
                <a:cs typeface="NEXON Lv1 Gothic OTF" pitchFamily="34" charset="0"/>
              </a:rPr>
              <a:t> Model </a:t>
            </a:r>
            <a:r>
              <a:rPr lang="ko-KR" altLang="en-US" sz="2400" b="1" dirty="0">
                <a:solidFill>
                  <a:srgbClr val="000000"/>
                </a:solidFill>
                <a:latin typeface="NEXON Lv1 Gothic OTF" pitchFamily="34" charset="0"/>
                <a:cs typeface="NEXON Lv1 Gothic OTF" pitchFamily="34" charset="0"/>
              </a:rPr>
              <a:t>구축 및 학습</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Model </a:t>
            </a:r>
            <a:r>
              <a:rPr lang="ko-KR" altLang="en-US" sz="3000" dirty="0"/>
              <a:t>생성</a:t>
            </a:r>
            <a:endParaRPr lang="en-US" sz="3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6858000" y="2019300"/>
            <a:ext cx="5791200" cy="461665"/>
          </a:xfrm>
          <a:prstGeom prst="rect">
            <a:avLst/>
          </a:prstGeom>
          <a:noFill/>
        </p:spPr>
        <p:txBody>
          <a:bodyPr wrap="square" rtlCol="0" anchor="t">
            <a:spAutoFit/>
          </a:bodyPr>
          <a:lstStyle/>
          <a:p>
            <a:r>
              <a:rPr lang="en-US" altLang="ko-KR" sz="2400" b="1" dirty="0"/>
              <a:t>1) </a:t>
            </a:r>
            <a:r>
              <a:rPr lang="ko-KR" altLang="en-US" sz="2400" b="1" dirty="0"/>
              <a:t>과중</a:t>
            </a:r>
            <a:r>
              <a:rPr lang="en-US" altLang="ko-KR" sz="2400" b="1" dirty="0"/>
              <a:t>·</a:t>
            </a:r>
            <a:r>
              <a:rPr lang="ko-KR" altLang="en-US" sz="2400" b="1" dirty="0"/>
              <a:t>당도 예측 </a:t>
            </a:r>
            <a:r>
              <a:rPr lang="en-US" altLang="ko-KR" sz="2400" b="1" dirty="0"/>
              <a:t>ML Model</a:t>
            </a:r>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5" name="모서리가 둥근 직사각형 24"/>
          <p:cNvSpPr/>
          <p:nvPr/>
        </p:nvSpPr>
        <p:spPr>
          <a:xfrm>
            <a:off x="6096000" y="2705100"/>
            <a:ext cx="10896600" cy="50292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bject 21"/>
          <p:cNvSpPr txBox="1"/>
          <p:nvPr/>
        </p:nvSpPr>
        <p:spPr>
          <a:xfrm>
            <a:off x="6324600" y="2933700"/>
            <a:ext cx="3581400" cy="461665"/>
          </a:xfrm>
          <a:prstGeom prst="rect">
            <a:avLst/>
          </a:prstGeom>
          <a:noFill/>
        </p:spPr>
        <p:txBody>
          <a:bodyPr wrap="square" rtlCol="0" anchor="t">
            <a:spAutoFit/>
          </a:bodyPr>
          <a:lstStyle/>
          <a:p>
            <a:pPr algn="ctr"/>
            <a:r>
              <a:rPr lang="en-US" altLang="ko-KR" sz="2400" b="1" dirty="0"/>
              <a:t>R </a:t>
            </a:r>
            <a:r>
              <a:rPr lang="ko-KR" altLang="en-US" sz="2400" b="1" dirty="0"/>
              <a:t>과중 회귀모델 분석</a:t>
            </a:r>
            <a:endParaRPr lang="en-US" altLang="ko-KR" sz="2400" b="1" dirty="0"/>
          </a:p>
        </p:txBody>
      </p:sp>
      <p:grpSp>
        <p:nvGrpSpPr>
          <p:cNvPr id="40" name="그룹 39"/>
          <p:cNvGrpSpPr/>
          <p:nvPr/>
        </p:nvGrpSpPr>
        <p:grpSpPr>
          <a:xfrm>
            <a:off x="6896100" y="3629025"/>
            <a:ext cx="9296400" cy="3648075"/>
            <a:chOff x="7010400" y="3629025"/>
            <a:chExt cx="9296400" cy="3648075"/>
          </a:xfrm>
        </p:grpSpPr>
        <p:grpSp>
          <p:nvGrpSpPr>
            <p:cNvPr id="38" name="그룹 37"/>
            <p:cNvGrpSpPr/>
            <p:nvPr/>
          </p:nvGrpSpPr>
          <p:grpSpPr>
            <a:xfrm>
              <a:off x="7010400" y="3629025"/>
              <a:ext cx="4429125" cy="3648075"/>
              <a:chOff x="6781800" y="3629025"/>
              <a:chExt cx="4429125" cy="3648075"/>
            </a:xfrm>
          </p:grpSpPr>
          <p:pic>
            <p:nvPicPr>
              <p:cNvPr id="37892" name="Picture 4"/>
              <p:cNvPicPr>
                <a:picLocks noChangeAspect="1" noChangeArrowheads="1"/>
              </p:cNvPicPr>
              <p:nvPr/>
            </p:nvPicPr>
            <p:blipFill>
              <a:blip r:embed="rId4"/>
              <a:srcRect/>
              <a:stretch>
                <a:fillRect/>
              </a:stretch>
            </p:blipFill>
            <p:spPr bwMode="auto">
              <a:xfrm>
                <a:off x="6781800" y="3629025"/>
                <a:ext cx="4429125" cy="3648075"/>
              </a:xfrm>
              <a:prstGeom prst="rect">
                <a:avLst/>
              </a:prstGeom>
              <a:noFill/>
              <a:ln w="9525">
                <a:noFill/>
                <a:miter lim="800000"/>
                <a:headEnd/>
                <a:tailEnd/>
              </a:ln>
              <a:effectLst/>
            </p:spPr>
          </p:pic>
          <p:sp>
            <p:nvSpPr>
              <p:cNvPr id="31" name="직사각형 30"/>
              <p:cNvSpPr/>
              <p:nvPr/>
            </p:nvSpPr>
            <p:spPr>
              <a:xfrm>
                <a:off x="9906000" y="4305300"/>
                <a:ext cx="914400" cy="2057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8991600" y="6896100"/>
                <a:ext cx="2095500" cy="3619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9" name="Object 21"/>
            <p:cNvSpPr txBox="1"/>
            <p:nvPr/>
          </p:nvSpPr>
          <p:spPr>
            <a:xfrm>
              <a:off x="12268200" y="4175790"/>
              <a:ext cx="4038600" cy="2554545"/>
            </a:xfrm>
            <a:prstGeom prst="rect">
              <a:avLst/>
            </a:prstGeom>
            <a:noFill/>
          </p:spPr>
          <p:txBody>
            <a:bodyPr wrap="square" rtlCol="0" anchor="t">
              <a:spAutoFit/>
            </a:bodyPr>
            <a:lstStyle/>
            <a:p>
              <a:r>
                <a:rPr lang="ko-KR" altLang="en-US" sz="2000" dirty="0"/>
                <a:t>▶ 선형회귀 모델로 데이터의 </a:t>
              </a:r>
              <a:endParaRPr lang="en-US" altLang="ko-KR" sz="2000" dirty="0"/>
            </a:p>
            <a:p>
              <a:r>
                <a:rPr lang="en-US" altLang="ko-KR" sz="2000" dirty="0"/>
                <a:t>      99.55% </a:t>
              </a:r>
              <a:r>
                <a:rPr lang="ko-KR" altLang="en-US" sz="2000" dirty="0"/>
                <a:t>설명가능</a:t>
              </a:r>
              <a:endParaRPr lang="en-US" altLang="ko-KR" sz="2000" dirty="0"/>
            </a:p>
            <a:p>
              <a:endParaRPr lang="en-US" altLang="ko-KR" sz="2000" dirty="0"/>
            </a:p>
            <a:p>
              <a:r>
                <a:rPr lang="ko-KR" altLang="en-US" sz="2000" dirty="0"/>
                <a:t>▶ 다중선형회귀 모델로서 </a:t>
              </a:r>
              <a:endParaRPr lang="en-US" altLang="ko-KR" sz="2000" dirty="0"/>
            </a:p>
            <a:p>
              <a:r>
                <a:rPr lang="en-US" altLang="ko-KR" sz="2000" dirty="0"/>
                <a:t>     </a:t>
              </a:r>
              <a:r>
                <a:rPr lang="ko-KR" altLang="en-US" sz="2000" dirty="0"/>
                <a:t>유의함 </a:t>
              </a:r>
              <a:r>
                <a:rPr lang="en-US" altLang="ko-KR" sz="2000" dirty="0"/>
                <a:t>(p-value : 0.05 </a:t>
              </a:r>
              <a:r>
                <a:rPr lang="ko-KR" altLang="en-US" sz="2000" dirty="0"/>
                <a:t>이하</a:t>
              </a:r>
              <a:r>
                <a:rPr lang="en-US" altLang="ko-KR" sz="2000" dirty="0"/>
                <a:t>)</a:t>
              </a:r>
            </a:p>
            <a:p>
              <a:endParaRPr lang="en-US" sz="2000" dirty="0"/>
            </a:p>
            <a:p>
              <a:r>
                <a:rPr lang="ko-KR" altLang="en-US" sz="2000" dirty="0"/>
                <a:t>▶ 설명변수</a:t>
              </a:r>
              <a:r>
                <a:rPr lang="en-US" altLang="ko-KR" sz="2000" dirty="0"/>
                <a:t>(</a:t>
              </a:r>
              <a:r>
                <a:rPr lang="ko-KR" altLang="en-US" sz="2000" dirty="0"/>
                <a:t>독립변수</a:t>
              </a:r>
              <a:r>
                <a:rPr lang="en-US" altLang="ko-KR" sz="2000" dirty="0"/>
                <a:t>) </a:t>
              </a:r>
              <a:r>
                <a:rPr lang="ko-KR" altLang="en-US" sz="2000" dirty="0"/>
                <a:t>전체가 </a:t>
              </a:r>
              <a:endParaRPr lang="en-US" altLang="ko-KR" sz="2000" dirty="0"/>
            </a:p>
            <a:p>
              <a:r>
                <a:rPr lang="en-US" altLang="ko-KR" sz="2000" dirty="0"/>
                <a:t>     </a:t>
              </a:r>
              <a:r>
                <a:rPr lang="ko-KR" altLang="en-US" sz="2000" dirty="0"/>
                <a:t>유의함 </a:t>
              </a:r>
              <a:r>
                <a:rPr lang="en-US" altLang="ko-KR" sz="2000" dirty="0"/>
                <a:t>(0.05 </a:t>
              </a:r>
              <a:r>
                <a:rPr lang="ko-KR" altLang="en-US" sz="2000" dirty="0"/>
                <a:t>이하</a:t>
              </a:r>
              <a:r>
                <a:rPr lang="en-US" altLang="ko-KR" sz="2000" dirty="0"/>
                <a:t>)</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③</a:t>
            </a:r>
            <a:r>
              <a:rPr lang="en-US" sz="2400" b="1" dirty="0">
                <a:solidFill>
                  <a:srgbClr val="000000"/>
                </a:solidFill>
                <a:latin typeface="NEXON Lv1 Gothic OTF" pitchFamily="34" charset="0"/>
                <a:cs typeface="NEXON Lv1 Gothic OTF" pitchFamily="34" charset="0"/>
              </a:rPr>
              <a:t> Model </a:t>
            </a:r>
            <a:r>
              <a:rPr lang="ko-KR" altLang="en-US" sz="2400" b="1" dirty="0">
                <a:solidFill>
                  <a:srgbClr val="000000"/>
                </a:solidFill>
                <a:latin typeface="NEXON Lv1 Gothic OTF" pitchFamily="34" charset="0"/>
                <a:cs typeface="NEXON Lv1 Gothic OTF" pitchFamily="34" charset="0"/>
              </a:rPr>
              <a:t>구축 및 학습</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Model </a:t>
            </a:r>
            <a:r>
              <a:rPr lang="ko-KR" altLang="en-US" sz="3000" dirty="0"/>
              <a:t>생성</a:t>
            </a:r>
            <a:endParaRPr lang="en-US" sz="3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6858000" y="2019300"/>
            <a:ext cx="5791200" cy="461665"/>
          </a:xfrm>
          <a:prstGeom prst="rect">
            <a:avLst/>
          </a:prstGeom>
          <a:noFill/>
        </p:spPr>
        <p:txBody>
          <a:bodyPr wrap="square" rtlCol="0" anchor="t">
            <a:spAutoFit/>
          </a:bodyPr>
          <a:lstStyle/>
          <a:p>
            <a:r>
              <a:rPr lang="en-US" altLang="ko-KR" sz="2400" b="1" dirty="0"/>
              <a:t>1) </a:t>
            </a:r>
            <a:r>
              <a:rPr lang="ko-KR" altLang="en-US" sz="2400" b="1" dirty="0"/>
              <a:t>과중</a:t>
            </a:r>
            <a:r>
              <a:rPr lang="en-US" altLang="ko-KR" sz="2400" b="1" dirty="0"/>
              <a:t>·</a:t>
            </a:r>
            <a:r>
              <a:rPr lang="ko-KR" altLang="en-US" sz="2400" b="1" dirty="0"/>
              <a:t>당도 예측 </a:t>
            </a:r>
            <a:r>
              <a:rPr lang="en-US" altLang="ko-KR" sz="2400" b="1" dirty="0"/>
              <a:t>ML Model</a:t>
            </a:r>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5" name="모서리가 둥근 직사각형 24"/>
          <p:cNvSpPr/>
          <p:nvPr/>
        </p:nvSpPr>
        <p:spPr>
          <a:xfrm>
            <a:off x="6096000" y="2705100"/>
            <a:ext cx="10896600" cy="51054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8916" name="Picture 4"/>
          <p:cNvPicPr>
            <a:picLocks noChangeArrowheads="1"/>
          </p:cNvPicPr>
          <p:nvPr/>
        </p:nvPicPr>
        <p:blipFill>
          <a:blip r:embed="rId4"/>
          <a:srcRect/>
          <a:stretch>
            <a:fillRect/>
          </a:stretch>
        </p:blipFill>
        <p:spPr bwMode="auto">
          <a:xfrm>
            <a:off x="12268200" y="3390900"/>
            <a:ext cx="3780000" cy="3780000"/>
          </a:xfrm>
          <a:prstGeom prst="rect">
            <a:avLst/>
          </a:prstGeom>
          <a:noFill/>
          <a:ln w="9525">
            <a:noFill/>
            <a:miter lim="800000"/>
            <a:headEnd/>
            <a:tailEnd/>
          </a:ln>
          <a:effectLst/>
        </p:spPr>
      </p:pic>
      <p:grpSp>
        <p:nvGrpSpPr>
          <p:cNvPr id="38" name="그룹 37"/>
          <p:cNvGrpSpPr/>
          <p:nvPr/>
        </p:nvGrpSpPr>
        <p:grpSpPr>
          <a:xfrm>
            <a:off x="6858000" y="3619500"/>
            <a:ext cx="4396200" cy="1847910"/>
            <a:chOff x="6858000" y="3695700"/>
            <a:chExt cx="4396200" cy="1847910"/>
          </a:xfrm>
        </p:grpSpPr>
        <p:grpSp>
          <p:nvGrpSpPr>
            <p:cNvPr id="32" name="그룹 31"/>
            <p:cNvGrpSpPr/>
            <p:nvPr/>
          </p:nvGrpSpPr>
          <p:grpSpPr>
            <a:xfrm>
              <a:off x="6934200" y="3695700"/>
              <a:ext cx="4320000" cy="1404850"/>
              <a:chOff x="6934200" y="3695700"/>
              <a:chExt cx="4320000" cy="1404850"/>
            </a:xfrm>
          </p:grpSpPr>
          <p:pic>
            <p:nvPicPr>
              <p:cNvPr id="38914" name="Picture 2"/>
              <p:cNvPicPr>
                <a:picLocks noChangeArrowheads="1"/>
              </p:cNvPicPr>
              <p:nvPr/>
            </p:nvPicPr>
            <p:blipFill>
              <a:blip r:embed="rId5"/>
              <a:srcRect/>
              <a:stretch>
                <a:fillRect/>
              </a:stretch>
            </p:blipFill>
            <p:spPr bwMode="auto">
              <a:xfrm>
                <a:off x="6934200" y="3695700"/>
                <a:ext cx="4320000" cy="1368000"/>
              </a:xfrm>
              <a:prstGeom prst="rect">
                <a:avLst/>
              </a:prstGeom>
              <a:noFill/>
              <a:ln w="9525">
                <a:noFill/>
                <a:miter lim="800000"/>
                <a:headEnd/>
                <a:tailEnd/>
              </a:ln>
              <a:effectLst/>
            </p:spPr>
          </p:pic>
          <p:sp>
            <p:nvSpPr>
              <p:cNvPr id="36" name="직사각형 35"/>
              <p:cNvSpPr/>
              <p:nvPr/>
            </p:nvSpPr>
            <p:spPr>
              <a:xfrm>
                <a:off x="8458200" y="4762499"/>
                <a:ext cx="2324100" cy="3380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9" name="Object 21"/>
            <p:cNvSpPr txBox="1"/>
            <p:nvPr/>
          </p:nvSpPr>
          <p:spPr>
            <a:xfrm>
              <a:off x="6858000" y="5143500"/>
              <a:ext cx="2514600" cy="400110"/>
            </a:xfrm>
            <a:prstGeom prst="rect">
              <a:avLst/>
            </a:prstGeom>
            <a:noFill/>
          </p:spPr>
          <p:txBody>
            <a:bodyPr wrap="square" rtlCol="0" anchor="t">
              <a:spAutoFit/>
            </a:bodyPr>
            <a:lstStyle/>
            <a:p>
              <a:r>
                <a:rPr lang="ko-KR" altLang="en-US" sz="2000" dirty="0"/>
                <a:t>▶ 정규분포</a:t>
              </a:r>
              <a:r>
                <a:rPr lang="en-US" altLang="ko-KR" sz="2000" dirty="0"/>
                <a:t> X</a:t>
              </a:r>
            </a:p>
          </p:txBody>
        </p:sp>
      </p:grpSp>
      <p:grpSp>
        <p:nvGrpSpPr>
          <p:cNvPr id="35" name="그룹 34"/>
          <p:cNvGrpSpPr/>
          <p:nvPr/>
        </p:nvGrpSpPr>
        <p:grpSpPr>
          <a:xfrm>
            <a:off x="6858000" y="5753100"/>
            <a:ext cx="4396200" cy="1619310"/>
            <a:chOff x="6858000" y="6286500"/>
            <a:chExt cx="4396200" cy="1619310"/>
          </a:xfrm>
        </p:grpSpPr>
        <p:grpSp>
          <p:nvGrpSpPr>
            <p:cNvPr id="34" name="그룹 33"/>
            <p:cNvGrpSpPr/>
            <p:nvPr/>
          </p:nvGrpSpPr>
          <p:grpSpPr>
            <a:xfrm>
              <a:off x="6934200" y="6286500"/>
              <a:ext cx="4320000" cy="1224000"/>
              <a:chOff x="6934200" y="5600700"/>
              <a:chExt cx="4320000" cy="1224000"/>
            </a:xfrm>
          </p:grpSpPr>
          <p:pic>
            <p:nvPicPr>
              <p:cNvPr id="38915" name="Picture 3"/>
              <p:cNvPicPr>
                <a:picLocks noChangeArrowheads="1"/>
              </p:cNvPicPr>
              <p:nvPr/>
            </p:nvPicPr>
            <p:blipFill>
              <a:blip r:embed="rId6"/>
              <a:srcRect/>
              <a:stretch>
                <a:fillRect/>
              </a:stretch>
            </p:blipFill>
            <p:spPr bwMode="auto">
              <a:xfrm>
                <a:off x="6934200" y="5600700"/>
                <a:ext cx="4320000" cy="1224000"/>
              </a:xfrm>
              <a:prstGeom prst="rect">
                <a:avLst/>
              </a:prstGeom>
              <a:noFill/>
              <a:ln w="9525">
                <a:noFill/>
                <a:miter lim="800000"/>
                <a:headEnd/>
                <a:tailEnd/>
              </a:ln>
              <a:effectLst/>
            </p:spPr>
          </p:pic>
          <p:sp>
            <p:nvSpPr>
              <p:cNvPr id="28" name="직사각형 27"/>
              <p:cNvSpPr/>
              <p:nvPr/>
            </p:nvSpPr>
            <p:spPr>
              <a:xfrm>
                <a:off x="9982200" y="6515100"/>
                <a:ext cx="12573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Object 21"/>
            <p:cNvSpPr txBox="1"/>
            <p:nvPr/>
          </p:nvSpPr>
          <p:spPr>
            <a:xfrm>
              <a:off x="6858000" y="7505700"/>
              <a:ext cx="1676400" cy="400110"/>
            </a:xfrm>
            <a:prstGeom prst="rect">
              <a:avLst/>
            </a:prstGeom>
            <a:noFill/>
          </p:spPr>
          <p:txBody>
            <a:bodyPr wrap="square" rtlCol="0" anchor="t">
              <a:spAutoFit/>
            </a:bodyPr>
            <a:lstStyle/>
            <a:p>
              <a:r>
                <a:rPr lang="ko-KR" altLang="en-US" sz="2000" dirty="0"/>
                <a:t>▶ </a:t>
              </a:r>
              <a:r>
                <a:rPr lang="ko-KR" altLang="en-US" sz="2000" dirty="0" err="1"/>
                <a:t>등분산</a:t>
              </a:r>
              <a:endParaRPr lang="en-US" altLang="ko-KR" sz="2000" dirty="0"/>
            </a:p>
          </p:txBody>
        </p:sp>
      </p:grpSp>
      <p:sp>
        <p:nvSpPr>
          <p:cNvPr id="40" name="Object 21"/>
          <p:cNvSpPr txBox="1"/>
          <p:nvPr/>
        </p:nvSpPr>
        <p:spPr>
          <a:xfrm>
            <a:off x="6629400" y="8191500"/>
            <a:ext cx="9829800" cy="461665"/>
          </a:xfrm>
          <a:prstGeom prst="rect">
            <a:avLst/>
          </a:prstGeom>
          <a:noFill/>
        </p:spPr>
        <p:txBody>
          <a:bodyPr wrap="square" rtlCol="0" anchor="t">
            <a:spAutoFit/>
          </a:bodyPr>
          <a:lstStyle/>
          <a:p>
            <a:pPr algn="ctr"/>
            <a:r>
              <a:rPr lang="ko-KR" altLang="en-US" sz="2400" b="1" dirty="0">
                <a:solidFill>
                  <a:srgbClr val="000000"/>
                </a:solidFill>
                <a:latin typeface="NEXON Lv1 Gothic OTF" pitchFamily="34" charset="0"/>
                <a:cs typeface="NEXON Lv1 Gothic OTF" pitchFamily="34" charset="0"/>
              </a:rPr>
              <a:t>데이터</a:t>
            </a:r>
            <a:r>
              <a:rPr lang="en-US" sz="2400" b="1" dirty="0">
                <a:solidFill>
                  <a:srgbClr val="000000"/>
                </a:solidFill>
                <a:latin typeface="NEXON Lv1 Gothic OTF" pitchFamily="34" charset="0"/>
                <a:cs typeface="NEXON Lv1 Gothic OTF" pitchFamily="34" charset="0"/>
              </a:rPr>
              <a:t> 1196</a:t>
            </a:r>
            <a:r>
              <a:rPr lang="ko-KR" altLang="en-US" sz="2400" b="1" dirty="0">
                <a:solidFill>
                  <a:srgbClr val="000000"/>
                </a:solidFill>
                <a:latin typeface="NEXON Lv1 Gothic OTF" pitchFamily="34" charset="0"/>
                <a:cs typeface="NEXON Lv1 Gothic OTF" pitchFamily="34" charset="0"/>
              </a:rPr>
              <a:t>개로 「중심극한정리」 의거 </a:t>
            </a:r>
            <a:r>
              <a:rPr lang="ko-KR" altLang="en-US" sz="2400" b="1" dirty="0" err="1">
                <a:solidFill>
                  <a:srgbClr val="000000"/>
                </a:solidFill>
                <a:latin typeface="NEXON Lv1 Gothic OTF" pitchFamily="34" charset="0"/>
                <a:cs typeface="NEXON Lv1 Gothic OTF" pitchFamily="34" charset="0"/>
              </a:rPr>
              <a:t>정규성</a:t>
            </a:r>
            <a:r>
              <a:rPr lang="ko-KR" altLang="en-US" sz="2400" b="1" dirty="0">
                <a:solidFill>
                  <a:srgbClr val="000000"/>
                </a:solidFill>
                <a:latin typeface="NEXON Lv1 Gothic OTF" pitchFamily="34" charset="0"/>
                <a:cs typeface="NEXON Lv1 Gothic OTF" pitchFamily="34" charset="0"/>
              </a:rPr>
              <a:t> 만족</a:t>
            </a:r>
            <a:endParaRPr lang="en-US" altLang="ko-KR" sz="2400" b="1" dirty="0">
              <a:solidFill>
                <a:srgbClr val="000000"/>
              </a:solidFill>
              <a:latin typeface="NEXON Lv1 Gothic OTF" pitchFamily="34" charset="0"/>
              <a:cs typeface="NEXON Lv1 Gothic OTF" pitchFamily="34" charset="0"/>
            </a:endParaRPr>
          </a:p>
        </p:txBody>
      </p:sp>
      <p:sp>
        <p:nvSpPr>
          <p:cNvPr id="39" name="Object 21"/>
          <p:cNvSpPr txBox="1"/>
          <p:nvPr/>
        </p:nvSpPr>
        <p:spPr>
          <a:xfrm>
            <a:off x="6324600" y="2933700"/>
            <a:ext cx="3581400" cy="461665"/>
          </a:xfrm>
          <a:prstGeom prst="rect">
            <a:avLst/>
          </a:prstGeom>
          <a:noFill/>
        </p:spPr>
        <p:txBody>
          <a:bodyPr wrap="square" rtlCol="0" anchor="t">
            <a:spAutoFit/>
          </a:bodyPr>
          <a:lstStyle/>
          <a:p>
            <a:pPr algn="ctr"/>
            <a:r>
              <a:rPr lang="en-US" altLang="ko-KR" sz="2400" b="1" dirty="0"/>
              <a:t>R </a:t>
            </a:r>
            <a:r>
              <a:rPr lang="ko-KR" altLang="en-US" sz="2400" b="1" dirty="0"/>
              <a:t>과중 회귀모델 분석</a:t>
            </a:r>
            <a:endParaRPr lang="en-US" altLang="ko-KR" sz="2400" b="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③</a:t>
            </a:r>
            <a:r>
              <a:rPr lang="en-US" sz="2400" b="1" dirty="0">
                <a:solidFill>
                  <a:srgbClr val="000000"/>
                </a:solidFill>
                <a:latin typeface="NEXON Lv1 Gothic OTF" pitchFamily="34" charset="0"/>
                <a:cs typeface="NEXON Lv1 Gothic OTF" pitchFamily="34" charset="0"/>
              </a:rPr>
              <a:t> Model </a:t>
            </a:r>
            <a:r>
              <a:rPr lang="ko-KR" altLang="en-US" sz="2400" b="1" dirty="0">
                <a:solidFill>
                  <a:srgbClr val="000000"/>
                </a:solidFill>
                <a:latin typeface="NEXON Lv1 Gothic OTF" pitchFamily="34" charset="0"/>
                <a:cs typeface="NEXON Lv1 Gothic OTF" pitchFamily="34" charset="0"/>
              </a:rPr>
              <a:t>구축 및 학습</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Model </a:t>
            </a:r>
            <a:r>
              <a:rPr lang="ko-KR" altLang="en-US" sz="3000" dirty="0"/>
              <a:t>생성</a:t>
            </a:r>
            <a:endParaRPr lang="en-US" sz="3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6858000" y="2019300"/>
            <a:ext cx="5791200" cy="461665"/>
          </a:xfrm>
          <a:prstGeom prst="rect">
            <a:avLst/>
          </a:prstGeom>
          <a:noFill/>
        </p:spPr>
        <p:txBody>
          <a:bodyPr wrap="square" rtlCol="0" anchor="t">
            <a:spAutoFit/>
          </a:bodyPr>
          <a:lstStyle/>
          <a:p>
            <a:r>
              <a:rPr lang="en-US" altLang="ko-KR" sz="2400" b="1" dirty="0"/>
              <a:t>1) </a:t>
            </a:r>
            <a:r>
              <a:rPr lang="ko-KR" altLang="en-US" sz="2400" b="1" dirty="0"/>
              <a:t>과중</a:t>
            </a:r>
            <a:r>
              <a:rPr lang="en-US" altLang="ko-KR" sz="2400" b="1" dirty="0"/>
              <a:t>·</a:t>
            </a:r>
            <a:r>
              <a:rPr lang="ko-KR" altLang="en-US" sz="2400" b="1" dirty="0"/>
              <a:t>당도 예측 </a:t>
            </a:r>
            <a:r>
              <a:rPr lang="en-US" altLang="ko-KR" sz="2400" b="1" dirty="0"/>
              <a:t>ML Model</a:t>
            </a:r>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5" name="모서리가 둥근 직사각형 24"/>
          <p:cNvSpPr/>
          <p:nvPr/>
        </p:nvSpPr>
        <p:spPr>
          <a:xfrm>
            <a:off x="6096000" y="2705100"/>
            <a:ext cx="10896600" cy="50292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9" name="그룹 28"/>
          <p:cNvGrpSpPr/>
          <p:nvPr/>
        </p:nvGrpSpPr>
        <p:grpSpPr>
          <a:xfrm>
            <a:off x="6934200" y="3557814"/>
            <a:ext cx="9258300" cy="3733800"/>
            <a:chOff x="6934200" y="3557814"/>
            <a:chExt cx="9258300" cy="3733800"/>
          </a:xfrm>
        </p:grpSpPr>
        <p:sp>
          <p:nvSpPr>
            <p:cNvPr id="39" name="Object 21"/>
            <p:cNvSpPr txBox="1"/>
            <p:nvPr/>
          </p:nvSpPr>
          <p:spPr>
            <a:xfrm>
              <a:off x="12153900" y="3870443"/>
              <a:ext cx="4038600" cy="3108543"/>
            </a:xfrm>
            <a:prstGeom prst="rect">
              <a:avLst/>
            </a:prstGeom>
            <a:noFill/>
          </p:spPr>
          <p:txBody>
            <a:bodyPr wrap="square" rtlCol="0" anchor="t">
              <a:spAutoFit/>
            </a:bodyPr>
            <a:lstStyle/>
            <a:p>
              <a:r>
                <a:rPr lang="ko-KR" altLang="en-US" sz="2000" dirty="0"/>
                <a:t>▶ 선형회귀 모델로 데이터의 </a:t>
              </a:r>
              <a:endParaRPr lang="en-US" altLang="ko-KR" sz="2000" dirty="0"/>
            </a:p>
            <a:p>
              <a:r>
                <a:rPr lang="en-US" altLang="ko-KR" sz="2000" dirty="0"/>
                <a:t>      96.59% </a:t>
              </a:r>
              <a:r>
                <a:rPr lang="ko-KR" altLang="en-US" sz="2000" dirty="0"/>
                <a:t>설명가능</a:t>
              </a:r>
              <a:endParaRPr lang="en-US" altLang="ko-KR" sz="2000" dirty="0"/>
            </a:p>
            <a:p>
              <a:endParaRPr lang="en-US" altLang="ko-KR" sz="2000" dirty="0"/>
            </a:p>
            <a:p>
              <a:r>
                <a:rPr lang="ko-KR" altLang="en-US" sz="2000" dirty="0"/>
                <a:t>▶ 다중선형회귀 모델로서 </a:t>
              </a:r>
              <a:endParaRPr lang="en-US" altLang="ko-KR" sz="2000" dirty="0"/>
            </a:p>
            <a:p>
              <a:r>
                <a:rPr lang="en-US" altLang="ko-KR" sz="2000" dirty="0"/>
                <a:t>     </a:t>
              </a:r>
              <a:r>
                <a:rPr lang="ko-KR" altLang="en-US" sz="2000" dirty="0"/>
                <a:t>유의함 </a:t>
              </a:r>
              <a:r>
                <a:rPr lang="en-US" altLang="ko-KR" sz="2000" dirty="0"/>
                <a:t>(p-value : 0.05 </a:t>
              </a:r>
              <a:r>
                <a:rPr lang="ko-KR" altLang="en-US" sz="2000" dirty="0"/>
                <a:t>이하</a:t>
              </a:r>
              <a:r>
                <a:rPr lang="en-US" altLang="ko-KR" sz="2000" dirty="0"/>
                <a:t>)</a:t>
              </a:r>
            </a:p>
            <a:p>
              <a:endParaRPr lang="en-US" sz="2000" dirty="0"/>
            </a:p>
            <a:p>
              <a:r>
                <a:rPr lang="ko-KR" altLang="en-US" sz="2000" dirty="0"/>
                <a:t>▶ </a:t>
              </a:r>
              <a:r>
                <a:rPr lang="en-US" altLang="ko-KR" sz="2000" dirty="0"/>
                <a:t>‘Ph</a:t>
              </a:r>
              <a:r>
                <a:rPr lang="ko-KR" altLang="en-US" sz="2000" dirty="0"/>
                <a:t>비율</a:t>
              </a:r>
              <a:r>
                <a:rPr lang="en-US" altLang="ko-KR" sz="2000" dirty="0"/>
                <a:t>’</a:t>
              </a:r>
              <a:r>
                <a:rPr lang="ko-KR" altLang="en-US" sz="2000" dirty="0"/>
                <a:t>을 제외한 설명변수가 </a:t>
              </a:r>
              <a:endParaRPr lang="en-US" altLang="ko-KR" sz="2000" dirty="0"/>
            </a:p>
            <a:p>
              <a:r>
                <a:rPr lang="en-US" altLang="ko-KR" sz="2000" dirty="0"/>
                <a:t>     </a:t>
              </a:r>
              <a:r>
                <a:rPr lang="ko-KR" altLang="en-US" sz="2000" dirty="0"/>
                <a:t>유의함 </a:t>
              </a:r>
              <a:r>
                <a:rPr lang="en-US" altLang="ko-KR" sz="2000" dirty="0"/>
                <a:t>(0.05 </a:t>
              </a:r>
              <a:r>
                <a:rPr lang="ko-KR" altLang="en-US" sz="2000" dirty="0"/>
                <a:t>이하</a:t>
              </a:r>
              <a:r>
                <a:rPr lang="en-US" altLang="ko-KR" sz="2000" dirty="0"/>
                <a:t>)</a:t>
              </a:r>
            </a:p>
            <a:p>
              <a:r>
                <a:rPr lang="en-US" altLang="ko-KR" dirty="0"/>
                <a:t>      </a:t>
              </a:r>
              <a:r>
                <a:rPr lang="ko-KR" altLang="en-US" sz="1600" dirty="0">
                  <a:solidFill>
                    <a:srgbClr val="00B050"/>
                  </a:solidFill>
                  <a:latin typeface="나눔바른고딕OTF" pitchFamily="18" charset="-127"/>
                  <a:ea typeface="나눔바른고딕OTF" pitchFamily="18" charset="-127"/>
                </a:rPr>
                <a:t>→ </a:t>
              </a:r>
              <a:r>
                <a:rPr lang="en-US" altLang="ko-KR" sz="1600" dirty="0">
                  <a:solidFill>
                    <a:srgbClr val="00B050"/>
                  </a:solidFill>
                  <a:latin typeface="나눔바른고딕OTF" pitchFamily="18" charset="-127"/>
                  <a:ea typeface="나눔바른고딕OTF" pitchFamily="18" charset="-127"/>
                </a:rPr>
                <a:t>Ph</a:t>
              </a:r>
              <a:r>
                <a:rPr lang="ko-KR" altLang="en-US" sz="1600" dirty="0">
                  <a:solidFill>
                    <a:srgbClr val="00B050"/>
                  </a:solidFill>
                  <a:latin typeface="나눔바른고딕OTF" pitchFamily="18" charset="-127"/>
                  <a:ea typeface="나눔바른고딕OTF" pitchFamily="18" charset="-127"/>
                </a:rPr>
                <a:t>비율 </a:t>
              </a:r>
              <a:r>
                <a:rPr lang="ko-KR" altLang="en-US" sz="1600" dirty="0" err="1">
                  <a:solidFill>
                    <a:srgbClr val="00B050"/>
                  </a:solidFill>
                  <a:latin typeface="나눔바른고딕OTF" pitchFamily="18" charset="-127"/>
                  <a:ea typeface="나눔바른고딕OTF" pitchFamily="18" charset="-127"/>
                </a:rPr>
                <a:t>유뮤가</a:t>
              </a:r>
              <a:r>
                <a:rPr lang="ko-KR" altLang="en-US" sz="1600" dirty="0">
                  <a:solidFill>
                    <a:srgbClr val="00B050"/>
                  </a:solidFill>
                  <a:latin typeface="나눔바른고딕OTF" pitchFamily="18" charset="-127"/>
                  <a:ea typeface="나눔바른고딕OTF" pitchFamily="18" charset="-127"/>
                </a:rPr>
                <a:t> 설명력에 변화를 </a:t>
              </a:r>
              <a:endParaRPr lang="en-US" altLang="ko-KR" sz="1600" dirty="0">
                <a:solidFill>
                  <a:srgbClr val="00B050"/>
                </a:solidFill>
                <a:latin typeface="나눔바른고딕OTF" pitchFamily="18" charset="-127"/>
                <a:ea typeface="나눔바른고딕OTF" pitchFamily="18" charset="-127"/>
              </a:endParaRPr>
            </a:p>
            <a:p>
              <a:r>
                <a:rPr lang="en-US" altLang="ko-KR" sz="1600" dirty="0">
                  <a:solidFill>
                    <a:srgbClr val="00B050"/>
                  </a:solidFill>
                  <a:latin typeface="나눔바른고딕OTF" pitchFamily="18" charset="-127"/>
                  <a:ea typeface="나눔바른고딕OTF" pitchFamily="18" charset="-127"/>
                </a:rPr>
                <a:t>           </a:t>
              </a:r>
              <a:r>
                <a:rPr lang="ko-KR" altLang="en-US" sz="1600" dirty="0">
                  <a:solidFill>
                    <a:srgbClr val="00B050"/>
                  </a:solidFill>
                  <a:latin typeface="나눔바른고딕OTF" pitchFamily="18" charset="-127"/>
                  <a:ea typeface="나눔바른고딕OTF" pitchFamily="18" charset="-127"/>
                </a:rPr>
                <a:t>주지 않으므로 회귀모델 에 포함</a:t>
              </a:r>
              <a:endParaRPr lang="en-US" altLang="ko-KR" sz="1600" dirty="0">
                <a:solidFill>
                  <a:srgbClr val="00B050"/>
                </a:solidFill>
                <a:latin typeface="나눔바른고딕OTF" pitchFamily="18" charset="-127"/>
                <a:ea typeface="나눔바른고딕OTF" pitchFamily="18" charset="-127"/>
              </a:endParaRPr>
            </a:p>
          </p:txBody>
        </p:sp>
        <p:grpSp>
          <p:nvGrpSpPr>
            <p:cNvPr id="28" name="그룹 27"/>
            <p:cNvGrpSpPr/>
            <p:nvPr/>
          </p:nvGrpSpPr>
          <p:grpSpPr>
            <a:xfrm>
              <a:off x="6934200" y="3557814"/>
              <a:ext cx="4343400" cy="3733800"/>
              <a:chOff x="6934200" y="3557814"/>
              <a:chExt cx="4343400" cy="3733800"/>
            </a:xfrm>
          </p:grpSpPr>
          <p:pic>
            <p:nvPicPr>
              <p:cNvPr id="1026" name="Picture 2"/>
              <p:cNvPicPr>
                <a:picLocks noChangeAspect="1" noChangeArrowheads="1"/>
              </p:cNvPicPr>
              <p:nvPr/>
            </p:nvPicPr>
            <p:blipFill>
              <a:blip r:embed="rId4"/>
              <a:srcRect/>
              <a:stretch>
                <a:fillRect/>
              </a:stretch>
            </p:blipFill>
            <p:spPr bwMode="auto">
              <a:xfrm>
                <a:off x="6934200" y="3557814"/>
                <a:ext cx="4343400" cy="3733800"/>
              </a:xfrm>
              <a:prstGeom prst="rect">
                <a:avLst/>
              </a:prstGeom>
              <a:noFill/>
              <a:ln w="9525">
                <a:noFill/>
                <a:miter lim="800000"/>
                <a:headEnd/>
                <a:tailEnd/>
              </a:ln>
              <a:effectLst/>
            </p:spPr>
          </p:pic>
          <p:sp>
            <p:nvSpPr>
              <p:cNvPr id="31" name="직사각형 30"/>
              <p:cNvSpPr/>
              <p:nvPr/>
            </p:nvSpPr>
            <p:spPr>
              <a:xfrm>
                <a:off x="10058400" y="4439556"/>
                <a:ext cx="914400" cy="1981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5"/>
              <p:cNvSpPr/>
              <p:nvPr/>
            </p:nvSpPr>
            <p:spPr>
              <a:xfrm>
                <a:off x="9067800" y="6957786"/>
                <a:ext cx="2095500" cy="285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30" name="Object 21"/>
          <p:cNvSpPr txBox="1"/>
          <p:nvPr/>
        </p:nvSpPr>
        <p:spPr>
          <a:xfrm>
            <a:off x="6324600" y="2933700"/>
            <a:ext cx="3581400" cy="461665"/>
          </a:xfrm>
          <a:prstGeom prst="rect">
            <a:avLst/>
          </a:prstGeom>
          <a:noFill/>
        </p:spPr>
        <p:txBody>
          <a:bodyPr wrap="square" rtlCol="0" anchor="t">
            <a:spAutoFit/>
          </a:bodyPr>
          <a:lstStyle/>
          <a:p>
            <a:pPr algn="ctr"/>
            <a:r>
              <a:rPr lang="en-US" altLang="ko-KR" sz="2400" b="1" dirty="0"/>
              <a:t>R </a:t>
            </a:r>
            <a:r>
              <a:rPr lang="ko-KR" altLang="en-US" sz="2400" b="1" dirty="0"/>
              <a:t>당도 회귀모델 분석</a:t>
            </a:r>
            <a:endParaRPr lang="en-US" altLang="ko-KR" sz="24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③</a:t>
            </a:r>
            <a:r>
              <a:rPr lang="en-US" sz="2400" b="1" dirty="0">
                <a:solidFill>
                  <a:srgbClr val="000000"/>
                </a:solidFill>
                <a:latin typeface="NEXON Lv1 Gothic OTF" pitchFamily="34" charset="0"/>
                <a:cs typeface="NEXON Lv1 Gothic OTF" pitchFamily="34" charset="0"/>
              </a:rPr>
              <a:t> Model </a:t>
            </a:r>
            <a:r>
              <a:rPr lang="ko-KR" altLang="en-US" sz="2400" b="1" dirty="0">
                <a:solidFill>
                  <a:srgbClr val="000000"/>
                </a:solidFill>
                <a:latin typeface="NEXON Lv1 Gothic OTF" pitchFamily="34" charset="0"/>
                <a:cs typeface="NEXON Lv1 Gothic OTF" pitchFamily="34" charset="0"/>
              </a:rPr>
              <a:t>구축 및 학습</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Model </a:t>
            </a:r>
            <a:r>
              <a:rPr lang="ko-KR" altLang="en-US" sz="3000" dirty="0"/>
              <a:t>생성</a:t>
            </a:r>
            <a:endParaRPr lang="en-US" sz="3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6858000" y="2019300"/>
            <a:ext cx="5791200" cy="461665"/>
          </a:xfrm>
          <a:prstGeom prst="rect">
            <a:avLst/>
          </a:prstGeom>
          <a:noFill/>
        </p:spPr>
        <p:txBody>
          <a:bodyPr wrap="square" rtlCol="0" anchor="t">
            <a:spAutoFit/>
          </a:bodyPr>
          <a:lstStyle/>
          <a:p>
            <a:r>
              <a:rPr lang="en-US" altLang="ko-KR" sz="2400" b="1" dirty="0"/>
              <a:t>1) </a:t>
            </a:r>
            <a:r>
              <a:rPr lang="ko-KR" altLang="en-US" sz="2400" b="1" dirty="0"/>
              <a:t>과중</a:t>
            </a:r>
            <a:r>
              <a:rPr lang="en-US" altLang="ko-KR" sz="2400" b="1" dirty="0"/>
              <a:t>·</a:t>
            </a:r>
            <a:r>
              <a:rPr lang="ko-KR" altLang="en-US" sz="2400" b="1" dirty="0"/>
              <a:t>당도 예측 </a:t>
            </a:r>
            <a:r>
              <a:rPr lang="en-US" altLang="ko-KR" sz="2400" b="1" dirty="0"/>
              <a:t>ML Model</a:t>
            </a:r>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5" name="모서리가 둥근 직사각형 24"/>
          <p:cNvSpPr/>
          <p:nvPr/>
        </p:nvSpPr>
        <p:spPr>
          <a:xfrm>
            <a:off x="6096000" y="2705100"/>
            <a:ext cx="10896600" cy="51054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bject 21"/>
          <p:cNvSpPr txBox="1"/>
          <p:nvPr/>
        </p:nvSpPr>
        <p:spPr>
          <a:xfrm>
            <a:off x="6858000" y="5067300"/>
            <a:ext cx="2514600" cy="400110"/>
          </a:xfrm>
          <a:prstGeom prst="rect">
            <a:avLst/>
          </a:prstGeom>
          <a:noFill/>
        </p:spPr>
        <p:txBody>
          <a:bodyPr wrap="square" rtlCol="0" anchor="t">
            <a:spAutoFit/>
          </a:bodyPr>
          <a:lstStyle/>
          <a:p>
            <a:r>
              <a:rPr lang="ko-KR" altLang="en-US" sz="2000" dirty="0"/>
              <a:t>▶ 정규분포</a:t>
            </a:r>
            <a:r>
              <a:rPr lang="en-US" altLang="ko-KR" sz="2000" dirty="0"/>
              <a:t> X</a:t>
            </a:r>
          </a:p>
        </p:txBody>
      </p:sp>
      <p:sp>
        <p:nvSpPr>
          <p:cNvPr id="30" name="Object 21"/>
          <p:cNvSpPr txBox="1"/>
          <p:nvPr/>
        </p:nvSpPr>
        <p:spPr>
          <a:xfrm>
            <a:off x="6858000" y="6972300"/>
            <a:ext cx="1676400" cy="400110"/>
          </a:xfrm>
          <a:prstGeom prst="rect">
            <a:avLst/>
          </a:prstGeom>
          <a:noFill/>
        </p:spPr>
        <p:txBody>
          <a:bodyPr wrap="square" rtlCol="0" anchor="t">
            <a:spAutoFit/>
          </a:bodyPr>
          <a:lstStyle/>
          <a:p>
            <a:r>
              <a:rPr lang="ko-KR" altLang="en-US" sz="2000" dirty="0"/>
              <a:t>▶ </a:t>
            </a:r>
            <a:r>
              <a:rPr lang="ko-KR" altLang="en-US" sz="2000" dirty="0" err="1"/>
              <a:t>등분산</a:t>
            </a:r>
            <a:r>
              <a:rPr lang="ko-KR" altLang="en-US" sz="2000" dirty="0"/>
              <a:t> </a:t>
            </a:r>
            <a:r>
              <a:rPr lang="en-US" altLang="ko-KR" sz="2000" dirty="0"/>
              <a:t>X</a:t>
            </a:r>
          </a:p>
        </p:txBody>
      </p:sp>
      <p:sp>
        <p:nvSpPr>
          <p:cNvPr id="40" name="Object 21"/>
          <p:cNvSpPr txBox="1"/>
          <p:nvPr/>
        </p:nvSpPr>
        <p:spPr>
          <a:xfrm>
            <a:off x="6629400" y="8191500"/>
            <a:ext cx="9829800" cy="461665"/>
          </a:xfrm>
          <a:prstGeom prst="rect">
            <a:avLst/>
          </a:prstGeom>
          <a:noFill/>
        </p:spPr>
        <p:txBody>
          <a:bodyPr wrap="square" rtlCol="0" anchor="t">
            <a:spAutoFit/>
          </a:bodyPr>
          <a:lstStyle/>
          <a:p>
            <a:pPr algn="ctr"/>
            <a:r>
              <a:rPr lang="ko-KR" altLang="en-US" sz="2400" b="1" dirty="0">
                <a:solidFill>
                  <a:srgbClr val="000000"/>
                </a:solidFill>
                <a:latin typeface="NEXON Lv1 Gothic OTF" pitchFamily="34" charset="0"/>
                <a:cs typeface="NEXON Lv1 Gothic OTF" pitchFamily="34" charset="0"/>
              </a:rPr>
              <a:t>데이터</a:t>
            </a:r>
            <a:r>
              <a:rPr lang="en-US" sz="2400" b="1" dirty="0">
                <a:solidFill>
                  <a:srgbClr val="000000"/>
                </a:solidFill>
                <a:latin typeface="NEXON Lv1 Gothic OTF" pitchFamily="34" charset="0"/>
                <a:cs typeface="NEXON Lv1 Gothic OTF" pitchFamily="34" charset="0"/>
              </a:rPr>
              <a:t> 1196</a:t>
            </a:r>
            <a:r>
              <a:rPr lang="ko-KR" altLang="en-US" sz="2400" b="1" dirty="0">
                <a:solidFill>
                  <a:srgbClr val="000000"/>
                </a:solidFill>
                <a:latin typeface="NEXON Lv1 Gothic OTF" pitchFamily="34" charset="0"/>
                <a:cs typeface="NEXON Lv1 Gothic OTF" pitchFamily="34" charset="0"/>
              </a:rPr>
              <a:t>개로 「중심극한정리」 의거 </a:t>
            </a:r>
            <a:r>
              <a:rPr lang="ko-KR" altLang="en-US" sz="2400" b="1" dirty="0" err="1">
                <a:solidFill>
                  <a:srgbClr val="000000"/>
                </a:solidFill>
                <a:latin typeface="NEXON Lv1 Gothic OTF" pitchFamily="34" charset="0"/>
                <a:cs typeface="NEXON Lv1 Gothic OTF" pitchFamily="34" charset="0"/>
              </a:rPr>
              <a:t>정규성</a:t>
            </a:r>
            <a:r>
              <a:rPr lang="ko-KR" altLang="en-US" sz="2400" b="1" dirty="0">
                <a:solidFill>
                  <a:srgbClr val="000000"/>
                </a:solidFill>
                <a:latin typeface="NEXON Lv1 Gothic OTF" pitchFamily="34" charset="0"/>
                <a:cs typeface="NEXON Lv1 Gothic OTF" pitchFamily="34" charset="0"/>
              </a:rPr>
              <a:t> 만족</a:t>
            </a:r>
            <a:endParaRPr lang="en-US" altLang="ko-KR" sz="2400" b="1" dirty="0">
              <a:solidFill>
                <a:srgbClr val="000000"/>
              </a:solidFill>
              <a:latin typeface="NEXON Lv1 Gothic OTF" pitchFamily="34" charset="0"/>
              <a:cs typeface="NEXON Lv1 Gothic OTF" pitchFamily="34" charset="0"/>
            </a:endParaRPr>
          </a:p>
        </p:txBody>
      </p:sp>
      <p:pic>
        <p:nvPicPr>
          <p:cNvPr id="2050" name="Picture 2"/>
          <p:cNvPicPr>
            <a:picLocks noChangeArrowheads="1"/>
          </p:cNvPicPr>
          <p:nvPr/>
        </p:nvPicPr>
        <p:blipFill>
          <a:blip r:embed="rId4"/>
          <a:srcRect/>
          <a:stretch>
            <a:fillRect/>
          </a:stretch>
        </p:blipFill>
        <p:spPr bwMode="auto">
          <a:xfrm>
            <a:off x="6934200" y="3543300"/>
            <a:ext cx="4320000" cy="1440000"/>
          </a:xfrm>
          <a:prstGeom prst="rect">
            <a:avLst/>
          </a:prstGeom>
          <a:noFill/>
          <a:ln w="9525">
            <a:noFill/>
            <a:miter lim="800000"/>
            <a:headEnd/>
            <a:tailEnd/>
          </a:ln>
          <a:effectLst/>
        </p:spPr>
      </p:pic>
      <p:sp>
        <p:nvSpPr>
          <p:cNvPr id="36" name="직사각형 35"/>
          <p:cNvSpPr/>
          <p:nvPr/>
        </p:nvSpPr>
        <p:spPr>
          <a:xfrm>
            <a:off x="8458200" y="4686299"/>
            <a:ext cx="2324100" cy="3380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1" name="Picture 3"/>
          <p:cNvPicPr>
            <a:picLocks noChangeArrowheads="1"/>
          </p:cNvPicPr>
          <p:nvPr/>
        </p:nvPicPr>
        <p:blipFill>
          <a:blip r:embed="rId5"/>
          <a:srcRect/>
          <a:stretch>
            <a:fillRect/>
          </a:stretch>
        </p:blipFill>
        <p:spPr bwMode="auto">
          <a:xfrm>
            <a:off x="6934200" y="5753100"/>
            <a:ext cx="4320000" cy="1224000"/>
          </a:xfrm>
          <a:prstGeom prst="rect">
            <a:avLst/>
          </a:prstGeom>
          <a:noFill/>
          <a:ln w="9525">
            <a:noFill/>
            <a:miter lim="800000"/>
            <a:headEnd/>
            <a:tailEnd/>
          </a:ln>
          <a:effectLst/>
        </p:spPr>
      </p:pic>
      <p:sp>
        <p:nvSpPr>
          <p:cNvPr id="28" name="직사각형 27"/>
          <p:cNvSpPr/>
          <p:nvPr/>
        </p:nvSpPr>
        <p:spPr>
          <a:xfrm>
            <a:off x="9753600" y="6667500"/>
            <a:ext cx="14859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2" name="Picture 4"/>
          <p:cNvPicPr>
            <a:picLocks noChangeArrowheads="1"/>
          </p:cNvPicPr>
          <p:nvPr/>
        </p:nvPicPr>
        <p:blipFill>
          <a:blip r:embed="rId6"/>
          <a:srcRect r="1378"/>
          <a:stretch>
            <a:fillRect/>
          </a:stretch>
        </p:blipFill>
        <p:spPr bwMode="auto">
          <a:xfrm>
            <a:off x="12496800" y="3390900"/>
            <a:ext cx="3780000" cy="3780000"/>
          </a:xfrm>
          <a:prstGeom prst="rect">
            <a:avLst/>
          </a:prstGeom>
          <a:noFill/>
          <a:ln w="9525">
            <a:noFill/>
            <a:miter lim="800000"/>
            <a:headEnd/>
            <a:tailEnd/>
          </a:ln>
          <a:effectLst/>
        </p:spPr>
      </p:pic>
      <p:sp>
        <p:nvSpPr>
          <p:cNvPr id="38" name="Object 21"/>
          <p:cNvSpPr txBox="1"/>
          <p:nvPr/>
        </p:nvSpPr>
        <p:spPr>
          <a:xfrm>
            <a:off x="6324600" y="2933700"/>
            <a:ext cx="3581400" cy="461665"/>
          </a:xfrm>
          <a:prstGeom prst="rect">
            <a:avLst/>
          </a:prstGeom>
          <a:noFill/>
        </p:spPr>
        <p:txBody>
          <a:bodyPr wrap="square" rtlCol="0" anchor="t">
            <a:spAutoFit/>
          </a:bodyPr>
          <a:lstStyle/>
          <a:p>
            <a:pPr algn="ctr"/>
            <a:r>
              <a:rPr lang="en-US" altLang="ko-KR" sz="2400" b="1" dirty="0"/>
              <a:t>R </a:t>
            </a:r>
            <a:r>
              <a:rPr lang="ko-KR" altLang="en-US" sz="2400" b="1" dirty="0"/>
              <a:t>당도 회귀모델 분석</a:t>
            </a:r>
            <a:endParaRPr lang="en-US" altLang="ko-KR" sz="24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③</a:t>
            </a:r>
            <a:r>
              <a:rPr lang="en-US" sz="2400" b="1" dirty="0">
                <a:solidFill>
                  <a:srgbClr val="000000"/>
                </a:solidFill>
                <a:latin typeface="NEXON Lv1 Gothic OTF" pitchFamily="34" charset="0"/>
                <a:cs typeface="NEXON Lv1 Gothic OTF" pitchFamily="34" charset="0"/>
              </a:rPr>
              <a:t> Model </a:t>
            </a:r>
            <a:r>
              <a:rPr lang="ko-KR" altLang="en-US" sz="2400" b="1" dirty="0">
                <a:solidFill>
                  <a:srgbClr val="000000"/>
                </a:solidFill>
                <a:latin typeface="NEXON Lv1 Gothic OTF" pitchFamily="34" charset="0"/>
                <a:cs typeface="NEXON Lv1 Gothic OTF" pitchFamily="34" charset="0"/>
              </a:rPr>
              <a:t>구축 및 학습</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Model </a:t>
            </a:r>
            <a:r>
              <a:rPr lang="ko-KR" altLang="en-US" sz="3000" dirty="0"/>
              <a:t>생성</a:t>
            </a:r>
            <a:endParaRPr lang="en-US" sz="3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6858000" y="2019300"/>
            <a:ext cx="5791200" cy="461665"/>
          </a:xfrm>
          <a:prstGeom prst="rect">
            <a:avLst/>
          </a:prstGeom>
          <a:noFill/>
        </p:spPr>
        <p:txBody>
          <a:bodyPr wrap="square" rtlCol="0" anchor="t">
            <a:spAutoFit/>
          </a:bodyPr>
          <a:lstStyle/>
          <a:p>
            <a:r>
              <a:rPr lang="en-US" altLang="ko-KR" sz="2400" b="1" dirty="0"/>
              <a:t>1) </a:t>
            </a:r>
            <a:r>
              <a:rPr lang="ko-KR" altLang="en-US" sz="2400" b="1" dirty="0"/>
              <a:t>과중</a:t>
            </a:r>
            <a:r>
              <a:rPr lang="en-US" altLang="ko-KR" sz="2400" b="1" dirty="0"/>
              <a:t>·</a:t>
            </a:r>
            <a:r>
              <a:rPr lang="ko-KR" altLang="en-US" sz="2400" b="1" dirty="0"/>
              <a:t>당도 예측 </a:t>
            </a:r>
            <a:r>
              <a:rPr lang="en-US" altLang="ko-KR" sz="2400" b="1" dirty="0"/>
              <a:t>ML Model</a:t>
            </a:r>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5" name="모서리가 둥근 직사각형 24"/>
          <p:cNvSpPr/>
          <p:nvPr/>
        </p:nvSpPr>
        <p:spPr>
          <a:xfrm>
            <a:off x="6096000" y="2705100"/>
            <a:ext cx="10896600" cy="51054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Object 21"/>
          <p:cNvSpPr txBox="1"/>
          <p:nvPr/>
        </p:nvSpPr>
        <p:spPr>
          <a:xfrm>
            <a:off x="7417800" y="6438900"/>
            <a:ext cx="3048000" cy="400110"/>
          </a:xfrm>
          <a:prstGeom prst="rect">
            <a:avLst/>
          </a:prstGeom>
          <a:noFill/>
        </p:spPr>
        <p:txBody>
          <a:bodyPr wrap="square" rtlCol="0" anchor="t">
            <a:spAutoFit/>
          </a:bodyPr>
          <a:lstStyle/>
          <a:p>
            <a:pPr algn="ctr"/>
            <a:r>
              <a:rPr lang="ko-KR" altLang="en-US" sz="2000" b="1" dirty="0"/>
              <a:t>과중 예측 </a:t>
            </a:r>
            <a:r>
              <a:rPr lang="en-US" altLang="ko-KR" sz="2000" b="1" dirty="0"/>
              <a:t>Model </a:t>
            </a:r>
            <a:r>
              <a:rPr lang="ko-KR" altLang="en-US" sz="2000" b="1" dirty="0"/>
              <a:t>성능</a:t>
            </a:r>
            <a:endParaRPr lang="en-US" altLang="ko-KR" sz="2000" b="1" dirty="0"/>
          </a:p>
        </p:txBody>
      </p:sp>
      <p:sp>
        <p:nvSpPr>
          <p:cNvPr id="30" name="Object 21"/>
          <p:cNvSpPr txBox="1"/>
          <p:nvPr/>
        </p:nvSpPr>
        <p:spPr>
          <a:xfrm>
            <a:off x="12789900" y="6438900"/>
            <a:ext cx="2819400" cy="400110"/>
          </a:xfrm>
          <a:prstGeom prst="rect">
            <a:avLst/>
          </a:prstGeom>
          <a:noFill/>
        </p:spPr>
        <p:txBody>
          <a:bodyPr wrap="square" rtlCol="0" anchor="t">
            <a:spAutoFit/>
          </a:bodyPr>
          <a:lstStyle/>
          <a:p>
            <a:pPr algn="ctr"/>
            <a:r>
              <a:rPr lang="ko-KR" altLang="en-US" sz="2000" b="1" dirty="0"/>
              <a:t> 당도 예측 </a:t>
            </a:r>
            <a:r>
              <a:rPr lang="en-US" altLang="ko-KR" sz="2000" b="1" dirty="0"/>
              <a:t>Model </a:t>
            </a:r>
            <a:r>
              <a:rPr lang="ko-KR" altLang="en-US" sz="2000" b="1" dirty="0"/>
              <a:t>성능</a:t>
            </a:r>
            <a:endParaRPr lang="en-US" altLang="ko-KR" sz="2000" b="1" dirty="0"/>
          </a:p>
        </p:txBody>
      </p:sp>
      <p:sp>
        <p:nvSpPr>
          <p:cNvPr id="38" name="Object 21"/>
          <p:cNvSpPr txBox="1"/>
          <p:nvPr/>
        </p:nvSpPr>
        <p:spPr>
          <a:xfrm>
            <a:off x="6324600" y="2933700"/>
            <a:ext cx="3581400" cy="461665"/>
          </a:xfrm>
          <a:prstGeom prst="rect">
            <a:avLst/>
          </a:prstGeom>
          <a:noFill/>
        </p:spPr>
        <p:txBody>
          <a:bodyPr wrap="square" rtlCol="0" anchor="t">
            <a:spAutoFit/>
          </a:bodyPr>
          <a:lstStyle/>
          <a:p>
            <a:pPr algn="ctr"/>
            <a:r>
              <a:rPr lang="en-US" altLang="ko-KR" sz="2400" b="1" dirty="0"/>
              <a:t>Ridge ML Model </a:t>
            </a:r>
            <a:r>
              <a:rPr lang="ko-KR" altLang="en-US" sz="2400" b="1" dirty="0"/>
              <a:t>생성</a:t>
            </a:r>
            <a:endParaRPr lang="en-US" altLang="ko-KR" sz="2400" b="1" dirty="0"/>
          </a:p>
        </p:txBody>
      </p:sp>
      <p:grpSp>
        <p:nvGrpSpPr>
          <p:cNvPr id="39" name="그룹 38"/>
          <p:cNvGrpSpPr/>
          <p:nvPr/>
        </p:nvGrpSpPr>
        <p:grpSpPr>
          <a:xfrm>
            <a:off x="6781800" y="3962400"/>
            <a:ext cx="4320000" cy="2160000"/>
            <a:chOff x="6781800" y="3848100"/>
            <a:chExt cx="4320000" cy="2160000"/>
          </a:xfrm>
        </p:grpSpPr>
        <p:pic>
          <p:nvPicPr>
            <p:cNvPr id="4098" name="Picture 2"/>
            <p:cNvPicPr>
              <a:picLocks noChangeArrowheads="1"/>
            </p:cNvPicPr>
            <p:nvPr/>
          </p:nvPicPr>
          <p:blipFill>
            <a:blip r:embed="rId4"/>
            <a:srcRect/>
            <a:stretch>
              <a:fillRect/>
            </a:stretch>
          </p:blipFill>
          <p:spPr bwMode="auto">
            <a:xfrm>
              <a:off x="6781800" y="3848100"/>
              <a:ext cx="4320000" cy="2160000"/>
            </a:xfrm>
            <a:prstGeom prst="rect">
              <a:avLst/>
            </a:prstGeom>
            <a:noFill/>
            <a:ln w="9525">
              <a:noFill/>
              <a:miter lim="800000"/>
              <a:headEnd/>
              <a:tailEnd/>
            </a:ln>
            <a:effectLst/>
          </p:spPr>
        </p:pic>
        <p:sp>
          <p:nvSpPr>
            <p:cNvPr id="36" name="직사각형 35"/>
            <p:cNvSpPr/>
            <p:nvPr/>
          </p:nvSpPr>
          <p:spPr>
            <a:xfrm>
              <a:off x="8610600" y="5143501"/>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직선 연결선 32"/>
            <p:cNvCxnSpPr/>
            <p:nvPr/>
          </p:nvCxnSpPr>
          <p:spPr>
            <a:xfrm>
              <a:off x="7905750" y="5848350"/>
              <a:ext cx="838200" cy="5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그룹 40"/>
          <p:cNvGrpSpPr/>
          <p:nvPr/>
        </p:nvGrpSpPr>
        <p:grpSpPr>
          <a:xfrm>
            <a:off x="12039600" y="3962400"/>
            <a:ext cx="4320000" cy="2160000"/>
            <a:chOff x="12039600" y="3695700"/>
            <a:chExt cx="4320000" cy="2160000"/>
          </a:xfrm>
        </p:grpSpPr>
        <p:pic>
          <p:nvPicPr>
            <p:cNvPr id="4099" name="Picture 3"/>
            <p:cNvPicPr>
              <a:picLocks noChangeArrowheads="1"/>
            </p:cNvPicPr>
            <p:nvPr/>
          </p:nvPicPr>
          <p:blipFill>
            <a:blip r:embed="rId5"/>
            <a:srcRect/>
            <a:stretch>
              <a:fillRect/>
            </a:stretch>
          </p:blipFill>
          <p:spPr bwMode="auto">
            <a:xfrm>
              <a:off x="12039600" y="3695700"/>
              <a:ext cx="4320000" cy="2160000"/>
            </a:xfrm>
            <a:prstGeom prst="rect">
              <a:avLst/>
            </a:prstGeom>
            <a:noFill/>
            <a:ln w="9525">
              <a:noFill/>
              <a:miter lim="800000"/>
              <a:headEnd/>
              <a:tailEnd/>
            </a:ln>
            <a:effectLst/>
          </p:spPr>
        </p:pic>
        <p:sp>
          <p:nvSpPr>
            <p:cNvPr id="31" name="직사각형 30"/>
            <p:cNvSpPr/>
            <p:nvPr/>
          </p:nvSpPr>
          <p:spPr>
            <a:xfrm>
              <a:off x="13868400" y="4991100"/>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5" name="직선 연결선 34"/>
            <p:cNvCxnSpPr/>
            <p:nvPr/>
          </p:nvCxnSpPr>
          <p:spPr>
            <a:xfrm>
              <a:off x="13201650" y="5676900"/>
              <a:ext cx="838200" cy="5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③</a:t>
            </a:r>
            <a:r>
              <a:rPr lang="en-US" sz="2400" b="1" dirty="0">
                <a:solidFill>
                  <a:srgbClr val="000000"/>
                </a:solidFill>
                <a:latin typeface="NEXON Lv1 Gothic OTF" pitchFamily="34" charset="0"/>
                <a:cs typeface="NEXON Lv1 Gothic OTF" pitchFamily="34" charset="0"/>
              </a:rPr>
              <a:t> Model </a:t>
            </a:r>
            <a:r>
              <a:rPr lang="ko-KR" altLang="en-US" sz="2400" b="1" dirty="0">
                <a:solidFill>
                  <a:srgbClr val="000000"/>
                </a:solidFill>
                <a:latin typeface="NEXON Lv1 Gothic OTF" pitchFamily="34" charset="0"/>
                <a:cs typeface="NEXON Lv1 Gothic OTF" pitchFamily="34" charset="0"/>
              </a:rPr>
              <a:t>구축 및 학습</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Model </a:t>
            </a:r>
            <a:r>
              <a:rPr lang="ko-KR" altLang="en-US" sz="3000" dirty="0"/>
              <a:t>생성</a:t>
            </a:r>
            <a:endParaRPr lang="en-US" sz="3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6858000" y="2019300"/>
            <a:ext cx="5791200" cy="461665"/>
          </a:xfrm>
          <a:prstGeom prst="rect">
            <a:avLst/>
          </a:prstGeom>
          <a:noFill/>
        </p:spPr>
        <p:txBody>
          <a:bodyPr wrap="square" rtlCol="0" anchor="t">
            <a:spAutoFit/>
          </a:bodyPr>
          <a:lstStyle/>
          <a:p>
            <a:r>
              <a:rPr lang="en-US" altLang="ko-KR" sz="2400" b="1" dirty="0"/>
              <a:t>2) </a:t>
            </a:r>
            <a:r>
              <a:rPr lang="ko-KR" altLang="en-US" sz="2400" b="1" dirty="0"/>
              <a:t>산도 분류 </a:t>
            </a:r>
            <a:r>
              <a:rPr lang="en-US" altLang="ko-KR" sz="2400" b="1" dirty="0"/>
              <a:t>DNN Model</a:t>
            </a:r>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5" name="모서리가 둥근 직사각형 24"/>
          <p:cNvSpPr/>
          <p:nvPr/>
        </p:nvSpPr>
        <p:spPr>
          <a:xfrm>
            <a:off x="6096000" y="2705100"/>
            <a:ext cx="10896600" cy="50292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Object 21"/>
          <p:cNvSpPr txBox="1"/>
          <p:nvPr/>
        </p:nvSpPr>
        <p:spPr>
          <a:xfrm>
            <a:off x="6606340" y="6667500"/>
            <a:ext cx="4749300" cy="707886"/>
          </a:xfrm>
          <a:prstGeom prst="rect">
            <a:avLst/>
          </a:prstGeom>
          <a:noFill/>
        </p:spPr>
        <p:txBody>
          <a:bodyPr wrap="square" rtlCol="0" anchor="t">
            <a:spAutoFit/>
          </a:bodyPr>
          <a:lstStyle/>
          <a:p>
            <a:pPr algn="ctr"/>
            <a:r>
              <a:rPr lang="ko-KR" altLang="en-US" sz="2000" b="1" dirty="0"/>
              <a:t>산도는 연속변수이나 現 </a:t>
            </a:r>
            <a:r>
              <a:rPr lang="en-US" altLang="ko-KR" sz="2000" b="1" dirty="0"/>
              <a:t>Data</a:t>
            </a:r>
            <a:r>
              <a:rPr lang="ko-KR" altLang="en-US" sz="2000" b="1" dirty="0"/>
              <a:t>에서는 </a:t>
            </a:r>
            <a:r>
              <a:rPr lang="en-US" altLang="ko-KR" sz="2000" b="1" dirty="0"/>
              <a:t>3</a:t>
            </a:r>
            <a:r>
              <a:rPr lang="ko-KR" altLang="en-US" sz="2000" b="1" dirty="0"/>
              <a:t>개의 </a:t>
            </a:r>
            <a:r>
              <a:rPr lang="en-US" altLang="ko-KR" sz="2000" b="1" dirty="0"/>
              <a:t>label</a:t>
            </a:r>
            <a:r>
              <a:rPr lang="ko-KR" altLang="en-US" sz="2000" b="1" dirty="0"/>
              <a:t>로 카테고리화</a:t>
            </a:r>
            <a:endParaRPr lang="en-US" sz="2000" b="1" dirty="0"/>
          </a:p>
        </p:txBody>
      </p:sp>
      <p:pic>
        <p:nvPicPr>
          <p:cNvPr id="3075" name="Picture 3"/>
          <p:cNvPicPr>
            <a:picLocks noChangeAspect="1" noChangeArrowheads="1"/>
          </p:cNvPicPr>
          <p:nvPr/>
        </p:nvPicPr>
        <p:blipFill>
          <a:blip r:embed="rId4"/>
          <a:srcRect/>
          <a:stretch>
            <a:fillRect/>
          </a:stretch>
        </p:blipFill>
        <p:spPr bwMode="auto">
          <a:xfrm>
            <a:off x="6934200" y="4000500"/>
            <a:ext cx="4093580" cy="1711074"/>
          </a:xfrm>
          <a:prstGeom prst="rect">
            <a:avLst/>
          </a:prstGeom>
          <a:noFill/>
          <a:ln w="9525">
            <a:noFill/>
            <a:miter lim="800000"/>
            <a:headEnd/>
            <a:tailEnd/>
          </a:ln>
          <a:effectLst/>
        </p:spPr>
      </p:pic>
      <p:pic>
        <p:nvPicPr>
          <p:cNvPr id="3076" name="Picture 4"/>
          <p:cNvPicPr>
            <a:picLocks noChangeArrowheads="1"/>
          </p:cNvPicPr>
          <p:nvPr/>
        </p:nvPicPr>
        <p:blipFill>
          <a:blip r:embed="rId5"/>
          <a:srcRect/>
          <a:stretch>
            <a:fillRect/>
          </a:stretch>
        </p:blipFill>
        <p:spPr bwMode="auto">
          <a:xfrm>
            <a:off x="11991976" y="3162300"/>
            <a:ext cx="3960000" cy="3420000"/>
          </a:xfrm>
          <a:prstGeom prst="rect">
            <a:avLst/>
          </a:prstGeom>
          <a:noFill/>
          <a:ln w="9525">
            <a:noFill/>
            <a:miter lim="800000"/>
            <a:headEnd/>
            <a:tailEnd/>
          </a:ln>
          <a:effectLst/>
        </p:spPr>
      </p:pic>
      <p:sp>
        <p:nvSpPr>
          <p:cNvPr id="32" name="Object 21"/>
          <p:cNvSpPr txBox="1"/>
          <p:nvPr/>
        </p:nvSpPr>
        <p:spPr>
          <a:xfrm>
            <a:off x="11582400" y="6821388"/>
            <a:ext cx="4749300" cy="400110"/>
          </a:xfrm>
          <a:prstGeom prst="rect">
            <a:avLst/>
          </a:prstGeom>
          <a:noFill/>
        </p:spPr>
        <p:txBody>
          <a:bodyPr wrap="square" rtlCol="0" anchor="t">
            <a:spAutoFit/>
          </a:bodyPr>
          <a:lstStyle/>
          <a:p>
            <a:pPr algn="ctr"/>
            <a:r>
              <a:rPr lang="ko-KR" altLang="en-US" sz="2000" b="1" dirty="0"/>
              <a:t>분류 </a:t>
            </a:r>
            <a:r>
              <a:rPr lang="en-US" altLang="ko-KR" sz="2000" b="1" dirty="0"/>
              <a:t>DNN </a:t>
            </a:r>
            <a:r>
              <a:rPr lang="ko-KR" altLang="en-US" sz="2000" b="1" dirty="0"/>
              <a:t>모델 구축</a:t>
            </a:r>
            <a:endParaRPr lang="en-US" sz="2000" b="1"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4427447" y="656500"/>
            <a:ext cx="13132404"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sp>
        <p:nvSpPr>
          <p:cNvPr id="21" name="Object 21"/>
          <p:cNvSpPr txBox="1"/>
          <p:nvPr/>
        </p:nvSpPr>
        <p:spPr>
          <a:xfrm>
            <a:off x="6346054" y="1305504"/>
            <a:ext cx="7599160" cy="461665"/>
          </a:xfrm>
          <a:prstGeom prst="rect">
            <a:avLst/>
          </a:prstGeom>
          <a:noFill/>
        </p:spPr>
        <p:txBody>
          <a:bodyPr wrap="square" rtlCol="0" anchor="t">
            <a:spAutoFit/>
          </a:bodyPr>
          <a:lstStyle/>
          <a:p>
            <a:r>
              <a:rPr lang="ko-KR" altLang="en-US" sz="2400" b="1" dirty="0">
                <a:solidFill>
                  <a:srgbClr val="000000"/>
                </a:solidFill>
                <a:latin typeface="NEXON Lv1 Gothic OTF" pitchFamily="34" charset="0"/>
                <a:cs typeface="NEXON Lv1 Gothic OTF" pitchFamily="34" charset="0"/>
              </a:rPr>
              <a:t>③</a:t>
            </a:r>
            <a:r>
              <a:rPr lang="en-US" sz="2400" b="1" dirty="0">
                <a:solidFill>
                  <a:srgbClr val="000000"/>
                </a:solidFill>
                <a:latin typeface="NEXON Lv1 Gothic OTF" pitchFamily="34" charset="0"/>
                <a:cs typeface="NEXON Lv1 Gothic OTF" pitchFamily="34" charset="0"/>
              </a:rPr>
              <a:t> Model </a:t>
            </a:r>
            <a:r>
              <a:rPr lang="ko-KR" altLang="en-US" sz="2400" b="1" dirty="0">
                <a:solidFill>
                  <a:srgbClr val="000000"/>
                </a:solidFill>
                <a:latin typeface="NEXON Lv1 Gothic OTF" pitchFamily="34" charset="0"/>
                <a:cs typeface="NEXON Lv1 Gothic OTF" pitchFamily="34" charset="0"/>
              </a:rPr>
              <a:t>구축 및 학습</a:t>
            </a:r>
            <a:endParaRPr lang="en-US" sz="2400" dirty="0"/>
          </a:p>
        </p:txBody>
      </p:sp>
      <p:grpSp>
        <p:nvGrpSpPr>
          <p:cNvPr id="4" name="그룹 1002"/>
          <p:cNvGrpSpPr/>
          <p:nvPr/>
        </p:nvGrpSpPr>
        <p:grpSpPr>
          <a:xfrm>
            <a:off x="710240" y="656500"/>
            <a:ext cx="4671087" cy="8956847"/>
            <a:chOff x="710240" y="656500"/>
            <a:chExt cx="4671087" cy="8956847"/>
          </a:xfrm>
        </p:grpSpPr>
        <p:pic>
          <p:nvPicPr>
            <p:cNvPr id="37"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8" name="Object 8"/>
          <p:cNvSpPr txBox="1"/>
          <p:nvPr/>
        </p:nvSpPr>
        <p:spPr>
          <a:xfrm>
            <a:off x="1276484" y="2133090"/>
            <a:ext cx="3997536" cy="1511071"/>
          </a:xfrm>
          <a:prstGeom prst="rect">
            <a:avLst/>
          </a:prstGeom>
          <a:noFill/>
        </p:spPr>
        <p:txBody>
          <a:bodyPr wrap="square" rtlCol="0" anchor="t">
            <a:spAutoFit/>
          </a:bodyPr>
          <a:lstStyle/>
          <a:p>
            <a:r>
              <a:rPr lang="en-US" sz="5600" dirty="0">
                <a:solidFill>
                  <a:srgbClr val="000000"/>
                </a:solidFill>
                <a:latin typeface="NEXON Lv1 Gothic OTF Bold" pitchFamily="34" charset="0"/>
                <a:cs typeface="NEXON Lv1 Gothic OTF Bold" pitchFamily="34" charset="0"/>
              </a:rPr>
              <a:t>01.</a:t>
            </a:r>
            <a:endParaRPr lang="en-US" dirty="0"/>
          </a:p>
        </p:txBody>
      </p:sp>
      <p:sp>
        <p:nvSpPr>
          <p:cNvPr id="9" name="Object 9"/>
          <p:cNvSpPr txBox="1"/>
          <p:nvPr/>
        </p:nvSpPr>
        <p:spPr>
          <a:xfrm>
            <a:off x="1315846" y="6338162"/>
            <a:ext cx="5126344" cy="553998"/>
          </a:xfrm>
          <a:prstGeom prst="rect">
            <a:avLst/>
          </a:prstGeom>
          <a:noFill/>
        </p:spPr>
        <p:txBody>
          <a:bodyPr wrap="square" rtlCol="0" anchor="t">
            <a:spAutoFit/>
          </a:bodyPr>
          <a:lstStyle/>
          <a:p>
            <a:r>
              <a:rPr lang="en-US" altLang="ko-KR" sz="3000" dirty="0"/>
              <a:t>- Model </a:t>
            </a:r>
            <a:r>
              <a:rPr lang="ko-KR" altLang="en-US" sz="3000" dirty="0"/>
              <a:t>생성</a:t>
            </a:r>
            <a:endParaRPr lang="en-US" sz="3000" dirty="0"/>
          </a:p>
        </p:txBody>
      </p:sp>
      <p:sp>
        <p:nvSpPr>
          <p:cNvPr id="18" name="Object 10"/>
          <p:cNvSpPr txBox="1"/>
          <p:nvPr/>
        </p:nvSpPr>
        <p:spPr>
          <a:xfrm>
            <a:off x="1276484" y="3038824"/>
            <a:ext cx="4726444" cy="2185214"/>
          </a:xfrm>
          <a:prstGeom prst="rect">
            <a:avLst/>
          </a:prstGeom>
          <a:noFill/>
        </p:spPr>
        <p:txBody>
          <a:bodyPr wrap="square" rtlCol="0" anchor="t">
            <a:spAutoFit/>
          </a:bodyPr>
          <a:lstStyle/>
          <a:p>
            <a:r>
              <a:rPr lang="en-US" altLang="ko-KR" sz="5600" dirty="0">
                <a:solidFill>
                  <a:srgbClr val="000000"/>
                </a:solidFill>
                <a:latin typeface="NEXON Lv1 Gothic OTF Bold" pitchFamily="34" charset="0"/>
              </a:rPr>
              <a:t>Model 1</a:t>
            </a:r>
          </a:p>
          <a:p>
            <a:r>
              <a:rPr lang="en-US"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과중</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당도</a:t>
            </a:r>
            <a:r>
              <a:rPr lang="en-US" altLang="ko-KR" sz="4000" dirty="0">
                <a:solidFill>
                  <a:srgbClr val="000000"/>
                </a:solidFill>
                <a:latin typeface="NEXON Lv1 Gothic OTF Bold" pitchFamily="34" charset="0"/>
              </a:rPr>
              <a:t>·</a:t>
            </a:r>
            <a:r>
              <a:rPr lang="ko-KR" altLang="en-US" sz="4000" dirty="0">
                <a:solidFill>
                  <a:srgbClr val="000000"/>
                </a:solidFill>
                <a:latin typeface="NEXON Lv1 Gothic OTF Bold" pitchFamily="34" charset="0"/>
              </a:rPr>
              <a:t>산도 </a:t>
            </a:r>
            <a:endParaRPr lang="en-US" altLang="ko-KR" sz="4000" dirty="0">
              <a:solidFill>
                <a:srgbClr val="000000"/>
              </a:solidFill>
              <a:latin typeface="NEXON Lv1 Gothic OTF Bold" pitchFamily="34" charset="0"/>
            </a:endParaRPr>
          </a:p>
          <a:p>
            <a:r>
              <a:rPr lang="ko-KR" altLang="en-US" sz="4000" dirty="0">
                <a:solidFill>
                  <a:srgbClr val="000000"/>
                </a:solidFill>
                <a:latin typeface="NEXON Lv1 Gothic OTF Bold" pitchFamily="34" charset="0"/>
              </a:rPr>
              <a:t>예측 모델</a:t>
            </a:r>
            <a:r>
              <a:rPr lang="en-US" altLang="ko-KR" sz="4000" dirty="0">
                <a:solidFill>
                  <a:srgbClr val="000000"/>
                </a:solidFill>
                <a:latin typeface="NEXON Lv1 Gothic OTF Bold" pitchFamily="34" charset="0"/>
              </a:rPr>
              <a:t>)</a:t>
            </a:r>
            <a:endParaRPr lang="en-US" sz="4000" dirty="0"/>
          </a:p>
        </p:txBody>
      </p:sp>
      <p:sp>
        <p:nvSpPr>
          <p:cNvPr id="3077" name="AutoShape 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79" name="AutoShape 7"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1" name="AutoShape 9"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3" name="AutoShape 11"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5" name="AutoShape 13"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3087" name="AutoShape 15" descr="data:image/png;base64,iVBORw0KGgoAAAANSUhEUgAAAk4AAAMWCAYAAAAH8wnbAAAAOXRFWHRTb2Z0d2FyZQBNYXRwbG90bGliIHZlcnNpb24zLjUuMiwgaHR0cHM6Ly9tYXRwbG90bGliLm9yZy8qNh9FAAAACXBIWXMAAA9hAAAPYQGoP6dpAACm60lEQVR4nOzdd3xT5f4H8E/Sle4JFGhpKUrZe4NSBJFNQZC9EaqgbJQLCrgYV9YFvXiVK4IsB0uwiAJVpAoFLEMU2RTLKKWlLW1Cmzy/P/pLbtOMnqZJk7Sf9+vVF+SM5zzPyfM955szZUIIASIiIiIqkdzeFSAiIiJyFkyciIiIiCRi4kREREQkERMnIiIiIomYOBERERFJxMSJiIiISCImTkREREQSMXEiIiIikoiJUyWjUqmwe/du5Obm2rsqRHbFWCD6H8aDdEycHMQnn3wCmUxW4t+HH35odP6UlBQ8//zz8PHxQXBwMCZPnozs7GwAwPXr1yGTyXD//n1kZGRgwIABuHfvXnk2j8gqmjVrho0bNwIAxo4di7i4OINpGAtUkXDf4HiYODmI4cOHIyUlxexf48aNIZPJDObNzs5G586dERISgt9//x3Hjh3DrVu30K9fP/CNOuRMIiMj8dVXX+kNi4mJwdKlSyXNz1igiob7BsfDxMlCGzduNJr1Dx06VG+6AwcOoF+/fqhatSrc3d1RpUoVdO3aFZcvX9abzsvLC2FhYWb/XFxc4OrqalCXTZs2wcfHB+vXr0dERATq1auH7du34/z58zhy5IhN1wORtWOhLBgL5Kg2btyIgIAAk+ObNWuGRYsWGQznvsHxGK5pkszX1xdnz57VG+bt7Q0A0Gg0iIuLw5dffomZM2di/vz5CAgIwO3bt/Hdd9/pDpWWRkFBAdzd3Q2Gnzp1Cl26dNH7xeHr64vWrVvj1KlTiIqKAgA8evQIarW61MslKkl5x4IpjAWqjLhvKF9MnMpALpcjMjLS6LjFixdj//79ep0TAKKjoxETE2PR8nJzc3U7IymKH4o1VVeisirvWCgtxgJVZNw3lC+eqrOB27dvY9myZfjwww/1dhRllZ2dDX9/f4PhLVq0QEJCgl4wZGdn4+TJk2jZsqVu2K1bt3D9+nWr1YeoJJbEwsyZM9GoUSPdX1JSkuTlMRbIHsaOHYvY2FgcP34cHTp0gKenJ2rVqoVly5aVy/K5byhfTJxsYO/evQgICEC/fv1KnLZZs2aS7piQyWRIS0tD9+7dIZPJ9H6pjx49Gg8fPsSkSZNw9epVXLhwAUOHDkWDBg3QpUsX3XQeHh7w8PCwRZOJjCpNLGhNmjQJ69ev1/3VrVtXb/zSpUsRExODAwcOGMzLWCB7uXbtGiZNmoRZs2bhxIkTmDp1Kt544w2sX7/eovK4b3BcPFVXBg8fPoRCodAbtmvXLly4cAGNGjUyepdDcQkJCSgoKCj1st3c3HT/9/Pzw48//ojp06ejSZMmcHNzw6BBg7BixQpJdSAqK2vEgla9evXQqVMn3efiv6S7deuGmJgYfPDBBwbzMhbIXv7880+cP38eTz75JACgcePGePDgAd5++23dYzOMxYnW48ePERsbq/vMfYPjYuJUBr6+vjhx4oTesPDwcOzevVuv85qjvcsiNTUVycnJ6NWrl8lpDxw4gMaNG6NmzZoG4yIiIrBr1y6Ty1i4cCG8vLyg0WiwcOFCs3d3EJWWNWJBqlatWmHQoEHYt2+f0fGMBbKHFi1a6JImrf79+2PZsmVIS0sDYDxOtAYMGKD3mfsGx8XEqQzkcjnq1atnMLxGjRpISEgoVVnaQ7u3bt0yOc3UqVOxdOlSDBo0yOj4W7duITw83OT8ixcv1v1/7NixDBCyGmvGgjUwFqi8VatWzWCY9mipNnEyFScATJ4q477B8TBxsoFu3bph0aJFOHXqlN4FeFJYcmhWq0aNGroANeXevXto2LChxcsgKg1LYuG1117Te+DlxYsX0aNHj1Itl7FA5c3Yq0pu3LgBAAgNDS1z+dw3OA4mTjbQsWNHxMTEYMKECUhISJCcvf/9999lOq0hl8sREhJidpqyBB9RaZU2FrZv3w6lUmkwvLR3pzIWqLwlJSUhPT0dwcHBumGbN29Gy5YtERQUVKayuW9wLEycykCj0Rjcwuni4oLw8HBs3boVXbt2RYsWLfDaa6+hQ4cOkMvluHHjBnbv3o2JEyeiTZs2evPWqFEDFy9eNLm8pk2b2qIZRGVmrVho166dHWpPVHbu7u7o1asX3nvvPQQGBuLzzz/HF198gfj4+DKXzX2DY2HiVAbZ2dmoXbu23rDg4GDcv38f1atXx4kTJ7B69Wp88MEHmDFjBuRyOWrWrIlu3bohIiLCoDwhhNFf20XHEzkia8cCkbNp3749+vTpg/Hjx+Pu3bto3Lgx9u3bh2effbbMZXPf4FiYOFlo7NixGDt2rNlpfHx8sGDBAixYsEBSmbdv30aVKlWsUDui8mOLWCByRhMnTsTEiRONjispTpKTk02O477BsTBxchCxsbHl8qshNDQU+fn5Rl8ISeToiu5cmjVrZvT9XFIxFsgZcN/geLiGKiEGBlUE06dPL3MZjAWi/2E8SMNXrhARERFJJBO8qoyIiIhIEh5xIiIiIpKIiRMRERGRREyciIiIiCSy+BJ6jUaD1NRU+Pr6QiaTWbNORDYlhEB2djZq1KgBubzsvx0YC+SsGAtEhUoTCxYnTqmpqWbftkzk6FJSUhAWFlbmchgL5OwYC0SFpMSCxYmTr6+vbiF+fn6WFkNU7rKyshAeHq7rw2XFWCBnxVggKlSaWLA4cdIehvXz82OAkFOy1qkExgI5O8YCUSEpscCLw4mIiIgkYuJEREREJJFNXkwjhEBeXh5UKhUAwN/f3yp3bBBVVkIIKJXKUk2vjT8PDw+b3eGkUCh49xRJUrQPs9+QM7NJ4qRUKtGrVy/d5127diEwMNAWiyKqFJRKJXr27GnvahiIj4+Hp6envatBTqBoH2a/IWfGw0BERGRzRY+YluboKZGjsckRJyKynZxmwyDkJYSuOh++Z7YDALKbDgVc3Ky2fJmmAD7J26xWHhGRM2HiRORkhNy1dImQi5tVEydhtZKIiJwPT9URERERScTEiYiIiEgiJk5EREREEjFxIiIiIpKIiRMRERGRREyciIiIiCRi4kREREQkERMnIiIiIomYOBERERFJxMSJiIiISCImTkREREQS2eRddUIIs5+JKgshhO5N8AqFAjKZzM41Ii1+N+VLo9EY/T+Rs7HJESeVSmX2M1FloVQq0bNnT/Ts2VO3kybHwO+mfGVlZRn9P5Gz4ak6IiIiIomYOBERERFJxMSJiIiISCImTkREREQSMXEiIiIikoiJExEREZFETJyIiIiIJGLiRERERCQREyciIiIiiZg4EREREUlULonTsGHDEBMTo/vr2bNneSyWKqnExEQMGTIEiYmJ9q4KOZmS+k5iYiJ69+6NLl264LnnnkNsbKzBtNoypk6dipiYGDz33HO6aTZs2IBnnnkGGzZsQGJiImJjY42WIbVe2jJ69+5tti6OFgvjxo2zdxWokrFmLNjliFNeXh5+/fVXeyyaKjilUomVK1fi7t27WLlyJd9BRpKV1HeUSiXef/99PHr0CEIIqFQqZGZmYsWKFbppi5Zx/vx5AIXv6vznP/+Ju3fvYsuWLdBoNPj888/xz3/+E5mZmQZlSK2XUqnEihUrkJmZiUePHpmtiyPEQvFkKSYmxj4VoUrH2rFgt1N1r7/+ur0WTRXYli1bkJ6eDgBIT0/H1q1b7VwjchYl9Z0tW7bgwYMHBvMVnbZoGUVlZGRg6tSp0Gg0AAAhBDIyMoyWIbVexpZlajxjgSoza8eCqzUqVdzGjRslTTd37lwsX77cFlWgSujWrVvYunUrhBAACndOW7duRffu3REWFmaXOmnrAqBMv3L05i1Spl1YqU32VrTuf//9t9m+c+vWLXz++ecmy9qyZQuaNGmiV0ZxaWlpZuuzZcsWg75qqk9rlyW1LvaOBVNHl2JiYpCQkFCudaHKxRb7BcmJk0qlgkql0n3OysoyOl1+fj727NkjqcwTJ05AqVRCoVBIrQaRUUIIrFmzxuTw5cuXQyaTWWVZUmNBO63WgAEDrLJ8aAoAuFunLIuXX8hqbbKzdevWGQzT9p1ly5Zh1apVJhMiAFCr1XjrrbegVqstroNardbrq6b6tEajMbssbV2K19desdC9e3ezZXTv3h0HDx60Sn2IirLVfkHyqbolS5bA399f9xceHm50urVr15aqAnPmzCnV9ETG3Lx5E0lJSQY7E7VajaSkJNy8edNqy5IaC+Q8kpOTTfad48eP49SpUyWWYS6BlqpoXzXVpzUaTYnLysrK0p0W1LJXLDx+/NhsGSWNJ7KUrfYLko84zZs3DzNnztR9zsrKMhokr7zyCvbu3Su5Av/85z8lT0tkSq1atdC6dWucPn1aL0hcXFzQsmVL1KpVy2rLkhoLAODh4aH7/65duyw+uqpUKv93dEdukzPs0hVZflnaZG9F12mLFi1w5swZo32nbdu2aNmyZYnJk5+fX5mTpzZt2uj6qqk+LZfL4ePjY3ZZfn5+yMnJ0Uue7BUL7u7uZpMjd3c7Hj2lCs1W+wXJR5w8PDzg5+en92eMm5sb+vfvL6nMdu3aOe1GlxyLTCbDtGnTTA631qkJQHosaJevpVAo4OnpadGfXpxYsS0WsVKb7P1XdJ1OmTLFSDML+45cLseMGTPM9iEXFxcsXLgQLi4uFq9WFxcXvb5qqk/L5XKzy9LWpXh97RULJZ2G42k6shVb7Rdsclfd2LFjJU23dOlSWyyeKqmwsDAMHz5cb8czfPhw1KxZ0841I0dXo0YNs30nLCwMI0eONDn/iBEj0LJlS70yiqtSpYrZOowYMcKgr5rq09plSa2LvWPB1AXgvDCcbM0W+wW7PY6ASRPZwogRIxAcHAwACAkJMblzISqupL4zYsQIBAUFGcxXdNqiZRQVFBSEdevWQS4v3OTK5XIEBgYaLUNqvYwty9R4xgJVZtaOBbskTp6enmjXrp09Fk0VnEKhwMyZM1GtWjXMmDGDp4JJspL6jkKhwOzZs+Ht7Q2ZTAYPDw8EBARg5syZummLltGoUSMAhaezZs+ejWrVqmHEiBGQy+UYMWIE5syZg4CAAIMypNZLoVBg1qxZCAgIgLe3t9m6OEIsfPrpp3qfebSJyou1Y6FcrjLdtm0bqlevXh6LIkKHDh3QoUMHe1eDnFBJfadDhw7Yv3+/xWVMmDABEyZM0H3evXt3merVoUMHs2U4aiwUT6KIbM2ascCX/BIRERFJxMSJiIiISCImTkREREQSMXEiIiIikoiJExEREZFETJyIiIiIJGLiRERERCQREyciIiIiiZg4EREREUnExImIiIhIIpu8csXDw8PsZ6LKQqFQID4+Xvd/chz8bsqXn5+f0f8TORubJE4ymczsZ6LKQiaTwdPT097VICP43ZQvuVxu9P9Ezoa9l4iIiEgiJk5EREREEjFxIiIiIpKIiRMRERGRREyciIiIiCRi4kREREQkERMnIiIiIomYOBERERFJxMSJiIiISCImTkREREQS2eSVK0RkOzJNAURJE6nzjf/fSssnIqqsmDgRORmf5G2lmt73zHYb1YSIqPLhqToiIrI5hUJh9P9EzsYmR5wUCgW+/fZbqFQqAIC/v78tFkNUaSgUCsTHx0ueXgihiz8PDw/IZDKb1YtIiqJ9mP2GnJlNEieZTAYvLy94eXnZoniiSkcmk8HT07NU8zD+yJFY0oeJHBFP1RERERFJxMSJiIiISCImTkREREQSMXEiIiIiksjii8OFKHwEX1ZWltUqQ1QetH1W24fLirFAzoqxQFSoNLFgceKUnZ0NAAgPD7e0CCK7ys7OtsqjMhgL5OwYC0SFpMSCTFj4U0Oj0SA1NRW+vr66Z8RkZWUhPDwcKSkp8PPzs6RYp1AZ2lmR2yiEQHZ2NmrUqAG5vOxnq43FgjOqyN+5tVS0dVTesVDR1p8xbKNzKk0sWHzESS6XIywszOg4Pz+/CrMyzakM7ayobbTmQ1nNxYIzqqjfuTVVpHVkj1ioSOvPFLbR+UiNBV4cTkRERCQREyciIiIiiayaOHl4eGDhwoXw8PCwZrEOpzK0szK0kfTxOy8Z11HZVIb1xzZWfBZfHE5ERERU2fBUHREREZFETJyIiIiIJGLiRERERCSR1RKnvLw8TJo0CREREQgLC8OcOXOg0WisVbxdrFq1Cv7+/oiMjNT9XblyBQDw22+/oV27doiIiECDBg1w8OBBO9e2dIQQ2LRpE9q1a6c3vKR2rV69Gk888QRq1qyJ2NhY3L9/vzyrTTYWFxeHevXq2bsaDuvEiRN4+umnERERgRo1amDnzp32rpLTcMZ9RFn2Aea2lenp6Rg8eDBq1aqFiIgIvP/+++XaLsA2+4CS2vXDDz+gadOmqFWrFlq1aoXTp0/broG2JKzkpZdeEhMmTBD5+fkiMzNTtGrVSqxZs8ZaxdvFG2+8Id58802D4VlZWaJmzZri+++/F0IIkZCQIPz9/cXt27fLu4oWiY+PF40aNRJRUVEiOjpaN7ykdu3YsUM0b95cpKeni4KCAhEXFycGDBhglzaQ9d24cUN4eXnp9Qn6nz/++ENUr15dFx8qlUrcvXvXzrVyHs64j7B0H1DStrJnz55i0aJFQqPRiL///ltERESIvXv3lk+jhO32Aebade3aNVGtWjVx5swZIYQQW7ZsETVq1BB5eXnl1WyrsUrilJ2dLby8vMT9+/d1w77++mvRrFkzaxRvN1OmTBErV640GP7RRx+J2NhYvWF9+/YVq1evLq+qlcmXX34p9u7dK44cOaIXNCW1q3379mL37t26cWlpacLV1VWkp6eXT8XJpgYOHCimTJnCxMmEgQMHivfee8/e1XBKzrqPsHQfYG5befHiRRESEiLy8/N141esWGFQni3ZYh9QUrvmzZsnpk+frld248aN9cpzFlY5VXfq1CnUrl0bwcHBumFt27bF+fPnUVBQYI1F2EVGRgYCAgIMhv/yyy/o2LGj3rC2bdsiOTm5fCpWRoMGDULfvn0NhptrV0FBAU6ePKk3PiQkBJGRkTh37pzN60y2tW/fPjx48ACDBg2yd1Uckkqlwr59+zB+/Hh7V8UpOes+wpJ9QEnbyl9++QVt27aFq6urwbzlxRb7gJLa5ez7zaKskjilpqaiWrVqesOqVq2KgoICZGVlWWMRdpGRkYH58+cjPDwczzzzDA4dOgTAdHvT09PtUU2rMdeutLQ0qNVqhISEGB1Pzis1NRVTpkzB+vXr7V0Vh3Xx4kV4enri8OHDaNKkCaKiojB58mSn3r6VJ2fdR1iyDyhpW+nI+w9btsuR211aVkmc1Go1RLHnaKrVagBw6rfF79u3D6mpqbh27RpeeeUVDBw4EKdPnzbZXmduK2D6e5TJZLrvsyK2uzLTaDQYPnw45syZg+joaHtXx2FlZ2ejoKAAx48fx/Hjx3HmzBmkpaVh2rRp9q6aU3DWfYQl+4CStpWOvP+wZbscud2lZZXEKSgoyODuqrS0NHh6elr1zdvlTS4vXD2urq4YMGAAhg0bht27d5tsb2hoqD2qaTXm2hUYGAghBDIyMoyOJ+f01ltvwdfXF1OmTLF3VRxaSEgIVCoVli9fDk9PT/j6+mLx4sXYu3evvavmFJx1H2HJPqCkbaUj7z9s2S5HbndpWSVxatGiBS5evKi3Qo8dO4Y2bdroOl5FoFar4e7ujpYtWyIxMVFv3LFjx9C+fXs71cw6zLXL29sb0dHReuNv376Nu3fvomnTpuVdVbKSjz76CD/++CMCAwMREBCAPn364NKlSwgICMClS5fsXT2HERERAYVCgdzcXN0wmUwGhUJhx1o5j4qyj5CyDyhpW9myZUscP35c71EMjrL/sGW7KtR+01pXmffr10/ExcWJ/Px8kZaWJho3bix27dplreLt4sCBA0KtVgshhPjuu+9EUFCQuHDhgkhJSREBAQHi0KFDQggh9u/fLyIiIkROTo49q1tqxe+oKKldK1euFK1atRIZGRlCpVKJMWPGGNwlQc6teJ+g/5k6daqYOHGiyM/PF0qlUgwcOFDMnTvX3tVyGs64j7B0H2BuW6nRaETTpk3Fe++9J9Rqtbhy5YqoVauWOHnyZLm3z5r7gJLalZSUJEJCQsTZs2eFEEL85z//Ec2bN9etX2ditcQpLS1N9OvXT4SEhIiIiAixdu1aaxVtN88995yoUqWKiIiIEE8//bQ4evSobtyBAwdEdHS0qFKlimjfvr2uMzgTYztJc+1Sq9Vi1qxZokqVKqJ69eoiLi5OKJXK8q422RATJ9NycnLEqFGjRNWqVUWdOnXE3LlzhUqlsne1nIYz7iMs3QeUtK28cuWK6Ny5swgJCRFPPvmk+OKLL8q1XVrW3geU1K5NmzaJWrVqiapVq4rnnntO3Lhxw7YNtBGZEMWu1iIiIiIio5zn5DIRERGRnTFxIiIiIpKIiRMRERGRREyciIiIiCRi4kREREQkERMnIiIiIomYOFVweXl5OHbsmL2rQWQ1BQUFFr3firFARNbAxMlB3Lt3DyEhISb/5HK5wVvENRoNFi5ciLp16+LJJ5/EqFGj8ODBAwBATEwMEhIS8Pfff2PEiBH2aBJRqW3cuBFjx47Vfb5+/TrCwsIAAGPHjsXGjRuNzsdYICqdkydPGrx3jqRh4mQlY8eORWBgICIjI3V/O3bsAFC4Uf/oo4/Qpk0b1K5dG9WrV0f9+vVx4sQJ3fxVq1bF/fv3Tf75+PjAxcVFb5mrVq3C+fPncebMGVy6dAkNGjTAhAkTyrXdRMWVNRYswVigimrIkCEmf1B7enriX//6l8E8CQkJaNOmDZ544gm0bdsWP/30EwD9HybTp0/HmTNnyrMpFYarvStQkbz22mt4/fXX9YZpNBq88MILkMvl+PLLLxEREQEAuHTpEtzd3SWXnZ+fbzD9rl278K9//Quenp4AgNdffx1VqlRBfn5+GVtCVDa2jAVjGAvkLDZu3Ijt27fjwIEDesPv3LmD6tWro/jLPLQ/Oox59dVXDX5Q37hxA2PGjEF8fDwaNGiA8+fPo0+fPvj555+t14hKjomTja1ZswY5OTmIj4/Xuy7jySeflFzG48ePIZPJ4Obmpjfczc0NKpVK91mtVkMIoXvb+MCBA+Hi4gJvb+8ytoKo7KTGwp9//ol169YBgO50W0kYC1QZGftB/f3336N///5o0KABAKBRo0bo27cvDh06ZI8qVkhMnGxs7dq12Lx5s8mLWVNSUtC6dWuzZQghoFQqERoaCgD4+++/4eLigjFjxuC1117Dxo0bERAQgAULFmDAgAG6XyA7d+5EWFgYunXrZt1GEVmgpFjQevz4MTIzMwHA4Lq+3bt34+rVqwbzMBaoMnr48CH8/Pz0hhX/EQEAKpUKbm5uePz4MXbs2IEDBw5I/lFChpg42dCDBw9w7do1tGnTxuQ04eHhuHPnjkXljx07FkIIjBo1Cnl5eejduzfmz59vaXWJbEZKLGg1adIECxYsAFB4cfj27dt143x9fRESEmIwD2OBHElkZCRWrFiBjz76CH/++Se8vLywePFiDBkyRHIZAwcORGJiotlpMjMzER8fj2nTpmHlypUYPnw4evXqhYULF+Lbb79F586dceTIEXz//fdYsmQJvvnmGwwZMgQbN25Ep06dytrMSouJkxUtW7YM69ev130+evQoZDIZCgoKDE6zFadWq3H48GE8++yzRscfOHAAPXr0MBg+btw4jBs3rmwVJ7KyssSCOV27dsXIkSMxbdo0g3GMBXIky5cvx7Zt2xAVFYWkpCR069YN9erVkzz/zp07LVpulSpV8O233+LNN9/EnDlzUL9+fcTHxyM4ONii8sgQEycrKn5BbEFBAby9vfHHH3+gRYsWZufNy8tD3759oVQqjY7v2bOnwUWDWsOHD8fhw4f1hj18+BDPP/88XFxcDA7lEtlaWWIhJycH169fBwDcunWrVMtlLJCjmD59OqKiogAArVu3xrBhw7Bz507Url0bP/74IyIjI/WmV6vVRstJTk5GaGio7lKNos6dO4egoCDUrFlTb3iDBg3w1VdfWachZICJkw25urrihRdewNKlS/HFF1+UOL1KpdI9s6Y0tm7danLc5cuXeV0H2Z3UWAgJCcH169cxaNAg3bCmTZtKXg5jgRxF7dq19T5XrVoV6enpqF27Njp37mzyrrri3nnnHQwaNAhDhw41GLdixQrExMToPftMa8+ePZg8ebLeMJVKhfz8fBw4cAAPHz606EGyxMTJ5pYuXYr27dtj9uzZmD9/PgIDAwEUPnzM399f744iDw8Pk7+w2cHJ2UmJhT59+qBPnz52rilR2aWnp+t9vnDhAjp27GhRWVOmTMHs2bMNhmdkZCAmJsboPP3790f//v1NltmpUyeTZzHIPD4A04qWLVum99C/2bNno0qVKjh+/Djy8/PRsmVLREREoFatWvjHP/6BgoICe1eZyCYYC1TZvffee0hLSwMA7N+/HwkJCRg1apRFZX3wwQe4deuWwd/gwYOtWWWSiEecrMTUqyAAIDg4GGvWrMGaNWvMlqFSqYyexyZyJtaIBSJn9/zzz6Nr167IyMhAZGQkDh48aPSOUHI+MsFjdRWaWq1GWloaEzKqUO7fv1/qnRBjgcpLZGQktm/fjnbt2pW5rEGDBuGHH36AQqEwGPfw4UP8+9//NnqNU0k6deqEd955x+SpPjKNiRMREZEVWTNxspW0tDT4+fnBw8PD3lVxOjxVR0REVMlUqVLF3lVwWjziRERERCQR76ojIiIikoiJExEREZFETJyIiIiIJGLiRERERCQREyciIiIiiZg4EREREUnExImIiIhIIiZORERERBIxcSIiIiKSiIkTERERkURMnIiIiIgkYuJEREREJBETp0pIpVJh9+7dyM3NtXdViIgqrPT0dLRq1Qq3b9+2d1XIipg4OYlmzZph48aNAICxY8ciLi7OYJqUlBQ8//zz8PHxQXBwMCZPnozs7GwAwPXr1yGTyXD//n1kZGRgwIABuHfvXnk2gcgqEhMT8fDhQ7vW4ffff8fNmzftWgeyn8jISMhkMpN/Y8eOBQDk5+fj1KlTUKlUBmWEhYWZLUMmkyEqKspsPZRKJVauXIkOHTogMDAQrq6u8PX1RbNmzTB//nzcv3/fFs2v9Jg4OYjIyEh89dVXesNiYmKwdOlSSfNnZ2ejc+fOCAkJwe+//45jx47h1q1b6NevH4QQtqgyOQlt0nznzh0AQL169XRJeFEKhQI///yzyXL27duH0NDQMtcnMjIS27dvNzm+oKAAMpkMf/75p9HxzzzzDH777bcSlxMdHY3vvvvOYPidO3cgk8lw/fp1yXUubtasWfjvf/9r8fzk3M6ePYuMjAyTfx9++GGJZZw7dw5paWkm/zZs2ACZTGZy/sePH6NLly749NNPMXXqVPz222948OABLly4gPfeew+//vormjVrZvZoV1xcXInJm0wmg1KptGg9VVRMnGxg48aNCAgIMDm+WbNmWLRokVWXuWnTJvj4+GD9+vWIiIhAvXr1sH37dpw/fx5Hjhyx6rLI8fTo0cPqfaq0cnJy8Oqrr6Jq1arw8vJCly5dJCU4tvLw4UPk5+eXap6xY8ea3Hm0a9fO4rrMnj0bffr0sXh+cix+fn44ceIEOnfujICAAAQEBODUqVNo164dAgIC4OrqCqVSafRIk1ZgYCBCQkJM/vn4+MDFxcXk/N999x1OnTqFH3/8EcOHD0dkZCT8/PwQHh6OXr164eDBg/Dy8sInn3xiti1Dhw41m8ClpaVBoVBYvK4qIld7V4Cs49SpU+jSpYveLxRfX1+0bt0ap06d0h3yffToEdRqtb2qSQ4uJycHmZmZRsc9evTI7LyDBg3CgwcPsG/fPlStWhXr169H586dkZSUhOjoaMl1yMvLA4BS/8ot/mMlKysLQ4cOhavr/zZzH374IZ555hmz5YwZMwbvv/++wXA3N7dS1aeoGzdu4MaNGxbPT47H1dVV73KHnJwcFBQUAAAaNGiAK1eulKn8/Px8s30uPz8fLi4ucHd3NzrexcUFHh4eJf548PDwQEhISJnqWtkwcargip+mi4yMtE9FyCn07NnT7Phq1aoZHf7tt98iISEBN27c0E2zdOlSXLx4Ef/4xz/w9ddfS67D77//DgBITk5Gs2bNJM93/vx53f+FEEhLS4Ofn5/er+WgoCBkZWWZLUehUFh1R3Lt2jXs27cParUaP/zwA7p162a1ssl+PD099ZJ7lUoFb29vAMDly5cBFJ4Wrl69ukXlP378GJ6enibH9+zZE3Xq1MFzzz2HhQsXom3btvD398ejR49w7tw5rFixArdv38b48eMtWj6ZxlN1pTR27FjExsbi+PHj6NChAzw9PVGrVi0sW7aszGXPnDkTjRo10v0lJSVJnrdFixZISEjQS5Sys7Nx8uRJtGzZUjfs1q1bZbq2gyq2o0ePQghh9O+bb74xOd+ePXswcOBAg8Rq6tSp2LdvX6lOmW3atAmBgYFYv369yevzNmzYgAULFmDnzp26YWFhYXj8+DFmzZqF6Oho9OrVC02bNkXPnj3xyy+/ICwsDF5eXiUu/6uvvkKzZs30/jp06GAw3Z07d5CcnIwLFy6YLCsnJwcvvPACBgwYgIULF2L06NGMvwrCy8vLIHHS9q8RI0YgJiYGAwcOtLj87Oxs+Pr6mhzv6emJY8eOoVevXpg9ezZCQ0Ph4uKCgIAAjB49GjVr1kRycjJ/LNsAjzhZ4Nq1a5g0aRLefPNN1K1bF/Hx8ViwYAH8/f2N3u0m1aRJkxATE6P7/Morr+iNX7p0KTZu3Ig///wTsbGxeuNGjx6N999/H5MmTcK8efOgVCoxZ84cNGjQAF26dNGdJvDw8DB73pwqt4cPH5q8E8fckZq//vrL6JGUhg0b4vHjx7h27Rrq1q1b4vLPnj2LTz/9FEePHsWQIUOwYsUKzJ4922C6tLQ0uLi46O0UlEolYmJi0LNnT/z9998IDAyEEAI7d+7E6NGj4enpKek6o86dO2PevHl6w4zFzPbt23HgwAGEhYUZvaj+6tWrGDx4MPz9/fHxxx/Dy8sLt2/fRseOHbFjxw506tSpxLqQ4/Ly8tK7hkmlUumOQs2dOxc+Pj7IyspCixYtdNPs3r0bAwYMKNVytJdfHDlyRG//AAD+/v6YP38+5s+fj7y8PHh5eeHXX39F69atLW8YlYiJkwX+/PNPnD9/Hk8++SQAoHHjxnjw4AHefvttXeL08OFDkxfUPX782CDxAQrvdiq6MfX399cb361bN8TExOCDDz4wmNfPzw8//vgjpk+fjiZNmsDNzQ2DBg3CihUrzN6ZQZXHxx9/DF9fX2RkZJicpqTEwtSpury8PKM3RGiHaa9bMic1NRV9+vTB/Pnz0apVK+zatQtPPfUU/P398eKLL+pN+/rrrxvsRE6fPo1bt25h1apVul/+MpkMzz//PL7++mt8++23eu27cOECMjMzUbVqVdSoUUM3vEqVKmjVqlWJ9Z0+fbrRC/LPnz+PTz75BP/973/x8ssv4+2339Zdq7Ju3Tq0bt0aAwYMQNeuXTFlyhR07NgRcjkP/juLhIQEdOnSRfe5+PbV09MT3t7eSEhIQFhYmN64Hj16ICUlRW/Yzz//jMmTJ+tOUZ89exa9e/c2mK5KlSpm66WtR2m395999hk+++wzs9PEx8ejR48epSq3ImPiZIEWLVrokiat/v37Y9myZUhLSwNQeGH2iRMnjM5f2l8cWq1atcKgQYOwb98+o+MjIiKwa9cuo+MCAgKwcOFCeHl5QaPRYOHChWbv/KOK58yZM1AoFCYvui7LLceBgYFGb3tOTU3VjTfn2LFjGD16NLp06YL58+cDAJo0aYLvv/8evXr1wg8//IDt27eb3SlERUVBLpcjISEBvXr10g3PysrCyZMn8eqrr+pN//LLL8PV1RUTJ07E66+/rhv+888/Y+rUqRBCQK1Wo6CgACqVCo8ePcL8+fP1Tn0X99NPP6Fv377o378/EhMT0ahRI4NpxowZg969e2PFihUYNGgQlixZwutQnEinTp1M/viQy+Vwd3fX/WjWPgJES6FQGCRTISEhkMlkuuHaeYpPpxUbG4s9e/aYrJ+po00REREGp4lXrFiBd955R/f5s88+wyeffIKjR4/qTVf8R3xlx8TJAsZ+dWs7ljZxksvlqFevntH5PTw8bFa3W7duITw83OT4xYsX6/4/duxYJk+VyLp16xAaGqrXL1UqldkjUOYEBQXp7uhp3rw5fvrpJ4NpfvrpJwQHB5vtkwDw0Ucf4fnnn8fSpUv1kqM2bdrg3Llz+OOPP0r8JR0aGorVq1dj8ODB6NKlC5588klkZmYiPj4erVu3xuTJk/WmT0hIMLj+4/nnn8cTTzwBmUwGFxcXuLi4wM3NDR4eHvDx8dE7MmXM008/jfv37xvcDfXuu+/izz//xObNmwEU7iyXLFmCd955h6fOnYyrq6vJ7aY22dYKCgpCfHy80X3Go0ePLLrNf/PmzWYfc2CKsX7m7e2tu6Bd+9nFxYV32ZWAiZMFjL2qRHsNUVkeEPjaa6/pPfDy4sWLpT48WqNGDV3yZsq9e/fQsGFDi+pIjisrKwspKSkoKCiAUqlEVlYWcnJyUKdOHZPzxMfHW3wEtOg1F6NGjcLy5ctx9OhRPPXUUwAKj2C9//77GDNmTIlJz6ZNm0yOq169uuQ7k6ZOnYq+ffvi+++/x6uvvorRo0dj9+7dkp/B1LdvX/Tt2xfnz59HnTp1zN7VZIqxW8izs7ONJqhMmpzfzp07sWHDBpw6dQr37t2DEAIKhQJRUVHo3r07Zs6cabQfVatWzeTZA3N8fX3h6+uL69ev46effsLo0aOt0QwqBSZOFkhKSkJ6ejqCg4N1wzZv3oyWLVsiKCjIojK3b99u9FRJSY/cL04ul5f4a0H7rBGqOFxcXLB27Vp8+OGHcHV1hUKhgI+PD6Kiosw+4To2NtbknWtDhw7VHcUpSf369bFo0SL07dsXM2fORNWqVXVPPn7zzTcltyMxMREvvPACbt26JXme4iIiInSn3/r06WPRgysbN26MX375pUwPvaSKb/HixVi7di0WL16MVatWoXr16lAoFMjKysK5c+fw2WefoVmzZjh9+jQiIiKMlhEdHY0lS5boPteqVQurVq0qcdnJycmYO3euRYlTTk6O0eEqlQoajcbkeHd3d5PPjapMmDhZwN3dHb169cJ7772HwMBAfP755/jiiy8QHx9vcZncQFNZ7N+/3+S48rr9fcGCBWjevDm2bt2KpKQkDBgwAK+++ip8fHwkl/H48WOD60KKO3HihMEPivv37yM7OxtCCBQUFECtVkOtVuPKlSs4fvw4VCoVcnNzkZ2djY4dO1rUvqK+/vprg6NFarXa5GnPvLw85Ofnm7xj0dfX16an8Mk2vv76a0yYMAFTpkzRGx4cHIyYmBjExMQgJCQEhw8fxrhx44yWER4ejpdeekn3uWrVqpg+fbrN6pyZmVniNYemHoOwcOFCu7+hwBEwcbJA+/bt0adPH4wfPx53795F48aNsW/fPjz77LP2rhqRXfXu3Ru9e/e26TKaNGliMGzJkiX48MMPIZfLIZfL4eLiAldXVyxbtgweHh7w9PSEl5cXfHx80Lx58zLXoeh1IVrnzp0rsWxTd0Z9+umnuhfDkvMYNmwYli1bhqCgIHTt2hXVq1eHh4cHsrKy8Pvvv2Pz5s2QyWQm9w3mHv+hpX2FizFCiBLnL35NVkBAgKS7XE2VRUycLDZx4kRMnDjR6LixY8ea3QgmJyfbplJEFURJp+o8PDz0kpAVK1ZgxYoVksou6YiWVkk7NblcrndqvlmzZnyhdiUzb948NG7cGP/973/x4Ycf4u7du8jPz4evry+ioqLw7LPPYs2aNSav0TP2WJrikpKSTD4e4969eyU+pqBp06YG+xy+e65smDg5iaIdv1mzZmU6zxwaGor8/Hz+eiCHpFarS7wLr2PHjkYfOmlNJd2Y4e/vb/K9flR59OnTx6IXOJu6jkgqc9cnkm1xz+mErHH+m0lT5REZGam3ge3SpUuJiQlQ+DwYWzyuomvXrqhZs6bRcTExMTbfGSgUCvTu3dvs61e4QyIiU2SCW4hSGTt2LDIzM7F79257V4WIiIjKGRMnIiIiIon4giQiIiIiiZg4EREREUnExImIiIhIIotvrdJoNEhNTYWvr2+J76EiciRCCGRnZ6NGjRqQy8v+24GxQM6KsUBUqDSxYHHilJqaKumWZiJHlZKSgrCwsDKXw1ggZ8dYICokJRYsTpy077JJSUmBn5+fpcUQlbusrCyEh4ebfB9TaTEWyFkxFogKlSYWLE6ctIdh/fz8GCDklKx1KoGxQM6OsUBUSEos8OJwIiIiIomYOBERERFJxMSJiIiISCK+6dUKhBBQKpVWKUelUgEAPDw8LL7uQKFQ8FZgMslUfy1t/2M/I2cjdVttrW2xtTHmHAMTJytQKpXo2bOnvauhEx8fD09PT3tXgxyUtfor+xk5G0fbVpcWY84x8FQdERERkUQ84mRlOc2GQcgtXK3qfPie2Q4AyG46FHBxkzyrTFMAn+Rtli2XKi29/iqh/7GfUUVhdltdhm2xtTHmHA8TJysTclfrBJmLW6nKEWVfIlVCJvurif7HfkYVheRtdSm3xdbGmHM8PFVHREREJBETJyIiIiKJmDgRERERScTEiYiIiEgiJk5EREREEjFxIiIiIpKIiRMRERGRREyciIiIiCRi4kREREQkERMnIiIiIokc6pUrQggolUoAgEKhgEwms3ONqLyxDxSqjOuhMra5MuH3S2XlKH3IoY44KZVK9OzZEz179tStHKpc2AcKVcb1UBnbXJnw+6WycpQ+5FCJExEREZEjY+JEREREJBETJyIiIiKJmDgRERERScTEiYiIiEgiJk5EREREEjFxIiIiIpKIiRMRERGRREyciIiIiCRi4kREREQkERMnIiIiIols9pLfxMRErFmzBtOmTUOHDh1stRiqwHr37o0GDRrg/PnzAABXV1f4+Pigb9+++Oabb5Cfnw+VSoWCggLExMSge/fuWLNmDbp3746DBw86TN/TxoLUem3YsAFbtmwpxxo6np49ewIo/M4LCgoAAG5ubli8eDH++OMPfP7553BxcYFarUZ4eDhu3rxpUIaHhwdeeOEF7Ny5E7m5uWjYsCF+//13CCEQExOD5ORk5OfnAwAKCgqgUqng7e2NgQMH4osvvoBKpQIAjBo1CvXr18e7776L3Nxc3XI7d+6MP/74A9OmTcPBgweRkJBgUAeZTIbOnTsjOTkZOTk5KCgogJubG9zd3QFA13+1GjVqhAsXLqBBgwb4/fffIZPJoNFo0KhRI6SlpaF+/fp6y5HL5dBoNIiJicGiRYuQmJiI5cuXAwDmzp0LANwOU4X066+/Yv369bq+XbTv9+3bFwcPHtRtc7t3745vvvkGQGFclDUWZEIIYcmMWVlZ8Pf3x8OHD+Hn56c3TqlUYuTIkbh//z5CQkLw+eefQ6FQlFhmXl6eboMZHx8PT09PS6pW7orWO7vFKMDFzbKC1PnwPb3ZsnKKzOtM6664ouvSFJlMBmPdNjAwEBkZGbqdiam+Z67vWkJqLJRULwDIzMzEwIEDodFodMOs/X2a7K9S+p8N+9m5c+fwyiuvmJ1Gu57LW0BAADIzM42OCwoKwoMHD8q3QkZs2rQJM2bMQHp6OoDCeslkMqSnpztELDjC9l3ytros22JrqyDbdmso+v0FBwfr+vYnn3yCCRMm6Pq+dh+h3eYW3WcEBwdjy5YtZYoFm5yq27Jli64B6enp2Lp1qy0WQ5WUqVw/IyMDAHRJhyP0vaKxIKVeb7zxhl7SVJnMmDGjxGnskTQBMJk0AXCIpAkA4uLidH0NKKwXt8NUUWnjLj09HW+88YZe39fuI7Tb0qL7DGvEgtVP1d26dQtbt27VVVQIga1bt6J79+4ICwszO2/RximVSmtXzWb06mrZAbyyc9J1V9zx48etVlZp+p4tFI+Fkup18uRJnDt3zqCc48ePo23btlarV5n6q4362YYNG/ROWVHp5ebmmhxn71jQ1kHLXtsoh9hWl5YDrDdHUbT9RXMMY9tNc7Zs2VKmWJCcOKlUKt05f6DwsFZxQgisWbPG5PDly5dDJpOZXYbWgAEDpFbNsWgKALjbabmFnHbd2YDUvlcapYkFU0fHitdLo9HgrbfeMjrtokWLrFJvo0rbX9nPnJa9YqHotFoO0Xfsta0uLcac1anV6jLFguRTdUuWLIG/v7/uLzw83GCamzdvIikpCWq12qCSSUlJRi/gJLIlW/S90sSCqdNuxet1/PhxszsdorKyVywQOaKyxILkI07z5s3DzJkzdZ+zsrIMgqRWrVpo3bo1Tp8+rZc8ubi4oGXLlqhVq5bZZXh4eOj+v2vXLkkXlDsCpVL5v18CcpvdqGhekeU607orSqPRYOjQocjOzrZamVL7XmmUJhZOnTplNHkqXq+2bdvCz8/PaPLk6+uL7du3Qy63ziWJZeqvNuhn+fn56NevX5nLIfPsFQtajrB9d4htdWlVgG27teTl5WHgwIFWKatNmzYWx4LknuPh4aHX8Y2RyWSYNm0axowZY3R4SYfEio5XKBTOefeAlQ6Bl2W5TrvuULgh/sc//mG18qT2vdIoSyyYqpdcLsebb76J2bNnG0z7j3/8A97e3mWvuPGKWDy9tfqZp6cnhg4diu3bt5e5LDLNXrFQdPlaDrGNste2urQcbb1VAC4uLmWKBavfVRcWFobhw4frKiSTyTB8+HDUrFnT2ouiCqh58+ZWK8vefa94LJRUr1atWqFx48YG5TRr1syW1XQIcXFxcHV1kiMADsrLy8vkOHvHApG1Fc0xjG03zRkxYkSZYsEmjyMYMWIEgoODAQAhISEYPny4LRZDlZSpXwmBgYEAoDul5Qh9r2gsSKnX22+/bbVTcs5m1apVJU4TEBBg+4qUcrlBQUHlVxEz1q9fr+trQOHzargdpopKG3chISF4++239fq+dhuq/bfoPsMasWCTLbRCocDMmTNRrVo1zJgxo1KfkyXLyeVyNGrUSPfZ1dUVAQEBGDlyJAICAuDt7a07ShETE4M5c+agWrVqGDFihMP0vaKxIKVeAQEBGDFiRKVMnp544gmDYUWPQrm5uWHu3LkYNWoUZDIZXF1dIZPJTF6n4OHhgVGjRsHb2xsymQyNGjXSbUBjYmJ0fcjb21t3usnb2xujRo3SO/00atQozJ07V1eOdrkxMTGoVq0aZs+ejZiYGKN10E4XEBCga4ubm5tuucWPsjVq1EjX72Uyma4fNGrUCNWqVTNYjnZ8TEwMatWqhVmzZiEgIAABAQGYNWsWZs2a5TCxQGRNU6dO1fVtbX/X9n3ttlb7r3afERAQgJkzZ5Y5Fmx2bLxDhw58xD+Vyf79+02ez58wYYLR4do+Z2q8PRSNBSn1mjBhAoYPH17iE9QrMnNPSO7QoUOpvl9L+oKxefbv329yekfZ1nXo0AG7d+82GEZU0bRr1w5dunTRfS7e97UxXPxfa6h8P2uJiIiILMTEiYiIiEgiJk5EREREEjFxIiIiIpKIiRMRERGRREyciIiIiCRi4kREREQkERMnIiIiIomYOBERERFJ5FBv1VQoFIiPj9f9nyof9oFClXE9VMY2Vyb8fqmsHKUPOVTiJJPJTL5mgSoH9oFClXE9VMY2Vyb8fqmsHKUP8VQdERERkURMnIiIiIgkYuJEREREJBETJyIiIiKJmDgRERERScTEiYiIiEgiJk5EREREEjFxIiIiIpKIiRMRERGRREyciIiIiCRi4kREREQkkUO9q64ikGkKICydWZ1v/P8Sl0tUWnr9VUL/Yz+jisLstroM22JrY8w5HiZOVuaTvM0q5fie2W6VcojMMdVf2f+oopO6rWYsUHE8VUdEREQkEY84WYFCoUB8fHyZyxFCQKVSAQA8PDwgk8ksrg+RKab6a2n7H/sZORup22prbYutjTHnGJg4WYFMJoOnp6dVyvLy8rJKOUSmmOuv7H9UkZVmW81YIFN4qo6IiIhIIiZORERERBIxcSIiIiKSyOJrnIQofAJGVlaW1SpDVB60fVbbh8uKsUDOirFAVKg0sWBx4pSdnQ0ACA8Pt7QIIrvKzs6Gv7+/VcoBGAvkvBgLRIWkxIJMWPhTQ6PRIDU1Fb6+vg5zq6Yjy8rKQnh4OFJSUuDn52fv6lQopV23QghkZ2ejRo0akMvLfrba0lioyH2ioratorXLUWKhtCra92ANXCeGSrNOShMLFh9xksvlCAsLs3T2SsvPz4+d2kZKs26t8etaq6yxUJH7REVtW0VqlyPFQmlVpO/BWrhODEldJ1JjgReHExEREUnExImIiIhIIiZO5cTDwwMLFy6Eh4eHvatS4TjrunXWektRUdtWUdvlbPg9GOI6MWSrdWLxxeFERERElQ2POBERERFJxMSJiIiISCImTkREREQSMXGyshMnTuDpp59GREQEatSogZ07dxpM89tvv6Fdu3aIiIhAgwYNcPDgQTvU1PlIWbdNmzZFzZo1ERkZicjISAwYMMAONS10+PBhdOzYEU888QTq1KmDtWvXSq7n6tWr8cQTT6BmzZqIjY3F/fv3y7v6Jq1atQr+/v66ukdGRuLKlSsASu7bjtyub775Rq9NkZGRqFatGnx8fAA493fm7IQQ2LRpE9q1a6c3vLJuS81tWyrrOlm+fDmio6NRq1YtNG7cGHv37tWNs/o6EWQ1f/zxh6hevbr4/vvvhRBCqFQqcffuXb1psrKyRM2aNXXTJCQkCH9/f3H79u1yr68zkbJuhRAiPDxcXL16tbyrZ9TEiRPFhQsXhBBCXLlyRdSoUUPEx8cLIczXc8eOHaJ58+YiPT1dFBQUiLi4ODFgwIByq3dJ3njjDfHmm28aDC+pbzt6u4yZPHmymD9/vhDCub8zZxYfHy8aNWokoqKiRHR0tG54Zd6Wmtq2VOZ1kpCQIB4/fiyEEOLHH38UCoVC3L9/3ybrhImTFQ0cOFC89957Zqf56KOPRGxsrN6wvn37itWrV9uyak5PyroVQghvb2/x4MGDcqhR6c2YMUPMmTNHCGG+nu3btxe7d+/WfU5LSxOurq4iPT29XOpZkilTpoiVK1caDC+pbzt6u4q7cuWKqFq1qsjMzBRCOPd35sy+/PJLsXfvXnHkyBG9xInb0v/Rblu4Tv4nKChI/PHHHzZZJzxVZyUqlQr79u3D+PHjzU73yy+/oGPHjnrD2rZti+TkZBvWzrlJXbf5+fnIzc216iskrCktLQ3+/v5m61lQUICTJ0/q9ZGQkBBERkbi3Llz5VldkzIyMhAQEGAw3FzfdoZ2Fbd06VJMmTKlQnxnzmzQoEHo27evwXBuS/9Hu23hOgGUSiVWr16NNm3aoF69ejZZJ0ycrOTixYvw9PTE4cOH0aRJE0RFRWHy5MnIysrSmy41NRXVqlXTG1a1alWkp6eXZ3WditR1++DBA8hkMtSpUwd169bFxIkTcefOHTvVWt+JEyewb98+DB8+3Gw909LSoFarERISoje/I/WRjIwMzJ8/H+Hh4XjmmWdw6NAhAOb7tjO0q6i0tDTs2LEDcXFxAMz3LWdrW0XBbWmhotuWyrxOrly5gvDwcHh5eWHr1q1Yt24dANv0EyZOVpKdnY2CggIcP34cx48fx5kzZ5CWloZp06bpTadWqyGKPXNUrVbb9E3izk7quq1WrRoKCgpw7do1/PLLL3BxcUHfvn0N1nd5+/LLL9G/f39s2rQJtWvXNltPtVoNAA7dR/bt24fU1FRcu3YNr7zyCgYOHIjTp0+b7dvO0K6iNm/ejAEDBqBq1aoAzPctZ2tbRcFtqeG2pTKvkzp16iAlJQW5ubmYPn062rdvj0uXLtlknbiWtbJUKCQkBCqVCsuXL4e7uzsAYPHixYiJidGbLigoyOBum7S0NISGhpZXVZ2O1HULQBcMwcHB+PDDD+Hv749r164hKiqqPKsMoDA4X331VRw5cgQHDx5E48aNS6xntWrVIIRARkYGgoKCdNM7Uh+Rywt/b7m6umLAgAH47rvvsHv3brN9OzAw0OHbVdSnn36KlStX6g1z5u+sIqrM21JT25bKvE60FAoFhg8fjkOHDuGzzz6zyTrhEScriYiIgEKhQG5urm6YTCaDQqHQm65ly5ZITEzUG3bs2DG0b9++XOrpjKSu2+KEENBoNLpkq7xNmzYNV65cwYkTJ/SSpuKK1tPb2xvR0dF6feT27du4e/cumjZtWh7VLjW1Wg13d3ezfduZ2pWcnIy///4bXbp0MTmNs39nFUFl3paa2rZU5nVSnIeHB7y8vGyzTiy+rJwMTJ06VUycOFHk5+cLpVIpBg4cKObOnas3TUpKiggICBCHDh0SQgixf/9+ERERIXJycuxRZachZd1evnxZXLx4UQghhFKpFC+//LKIiYmxR3VFbm6ucHFxEXfu3DEYV1I9V65cKVq1aiUyMjKESqUSY8aMEdOnTy+3upfkwIEDQq1WCyGE+O6770RQUJC4cOFCiX3b0dultWTJEoO7cJz9O6sIit9VV1m3pea2LZV1ndy6dUts3bpV5OfnCyEKH0dQo0YNcenSJZusEyZOVpSTkyNGjRolqlatKurUqSPmzp0rVCqV2Lx5s3j11Vd10x04cEBER0eLKlWqiPbt24uzZ8/asdbOQcq6PXHihKhTp46oUaOGiIqKEpMmTRL379+3S31///13IZPJREREhN7fM888U2I91Wq1mDVrlqhSpYqoXr26iIuLE0ql0i7tMOa5554TVapUEREREeLpp58WR48e1Y0z17cdvV1asbGx4q233tIb5uzfWUVQPHESonJuS81tW4SonOskLS1NdO3aVVSpUkVERUWJZ599Vpw8eVI33trrRCaEna+cJSIiInISvMaJiIiISCImTkREREQSMXEiIiIikoiJExEREZFETJyIiIiIJGLiRERERCQREyciIiIbu3DhAhYtWmTvapAVMHEiIp3r168jLCysXJa1YMGCUu9IEhIS0KlTJ7PT1KlTB/fu3dMbdvnyZURGRpayhsCiRYuwYMGCUs9Hlcsvv/yCsLAwo3/dunUDANy7dw8//PCD3nynT59GaGio0b+qVavqXjJtTGJiIl544QVER0fjySefRHR0NNq1a4d169bpXjxd3OrVq+Ht7W1ymf/4xz+st1IqMCZOTmTkyJHYuHFjqec7efIkMjIyrF8hcirmkqJOnTohISHB6Lh9+/ahT58+RsdlZmYiICDA6Li//voLzzzzDAIDAxEVFYXNmzeXqq716tWTNG1mZiZOnjyp+3v48CF+++033efU1FST83bq1AlBQUEGO5AdO3ZIritQ+Jb63r17l2oeqjjat2+PW7duoW3btvjrr79w69YtzJ8/H//5z3/QrVs3PPHEExgxYoTBfC1atMCdO3eM/p05c0b3Qu3ikpOTMWDAAIwdOxYXLlzApUuXcPHiRWzfvh379u3D7NmzTdZ13LhxJpf53nvvWW2dVGRMnByE9s3rWjExMfjhhx+QkJCAmJgYk/MlJCSgTZs2eOKJJ9C2bVv89NNPAICNGzdi7NixAIDp06fjzJkztqo6VQKHDh0y+mu6YcOGRqcvKChAnz59MHToUNy/fx/79u3DG2+8gZ9//lnS8tRqNTQajaRp//jjDyxYsED316pVK6xatUr3+fDhw2bn37lzp8EOZMiQIZKWrXXmzBmcP39ecp2pYvr555+Rl5cHoDC5SUtLw+uvv47Lly9jy5YtpSpLo9HA1dXV6Ljjx4/j6aefRq9eveDi4qIbHhkZienTp+PYsWOWN4JKZPxbIavYuHEjtm/fjgMHDugNv3PnDqpXr46yvu3mxo0bGDNmDOLj49GgQQOcP38effr0kbxzIpKqa9eu2Ldvn8HwzMxMo6fAdu3ahdq1a2PSpEkAgAYNGuDtt9/GsmXLSjzVBhQerbp+/ToeP34Md3d3s9O2b98eBw4cQEpKCj7//HPcvHkTISEhGDhwIJo3bw6g8FSdKcnJyXqfQ0JC0KhRoxLrqHX58mX897//Rd26dbFs2TLMmzdP8rxUsXh6ekKlUgEAlEolvLy8LC4rPz8fCoXC6LjnnnsOb7/9Nj744APExsaiatWqyM3NxenTp7FgwQKjR7fIenjEyYl9//336N+/Pxo0aAAAaNSoEfr27YtDhw7ZuWZU2Z05c0Z3bYdW165dJR/53Lp1K3x9ffHpp58ajEtJScE777yj9ws+KSkJbdq0gVwuR58+fVCzZk08//zz2LRpU4nL2r9/Pz755BPdX/HrUHbs2IE+ffoYPX3366+/4rnnnsOKFSvwxRdfYOvWrXjrrbdMXmNCFZuXlxceP34MAFCpVPDy8sLSpUtNnqoz59GjR/Dx8TE6LjIyEkePHsWlS5cwePBg+Pj4oHXr1vjggw/w5ptvYsaMGWVuC5nGI04OZN26dbr///333yVO7+bmpvt1o6VSqeDm5obHjx9jx44dOHDgAB48eGD1ulLFc+7cOdy/f99guKenJ5KTk01eH1WzZk2DYffv30dUVJTesODgYKSlpZVYj0OHDuHXX3/Fzz//jL59+6J9+/Zo0qSJbrybmxtCQkLg7++vG/bRRx9h3rx5ePXVV3XDGjRogBkzZmD06NEAACEEcnJyIJfL9Y4EzJ8/3+zp8E6dOmHy5MkIDw/XDTt9+jQ2btyIPXv2YP369ejZsycA4OjRo5g0aRI6deqE6dOno1+/fvD09CyxzeTcfv31V5w/fx45OTnYsmULqlWrhr/++gsHDx5EREQEvvnmG9y9e1d3o0FiYiIGDhyoV8a9e/d0F4M/fPgQHh4eUCgUCA0NRY0aNXD69Gm96WvXro3Vq1cDAJo1a4ZPPvkErVq1KrGun376Kb766iuj45o1a2ZwhoQMMXEqo8jISKxYsQIfffQR/vzzT3h5eWHx4sWlvkYCKDztoVVQUKD7//Xr17Fo0SKcPXtW71d8r169sHDhQnz77bfo3Lkzjhw5gu+//x5LlizBN998gyFDhmDjxo2STo0Qbd261eipha5du+LWrVulKqtGjRq4ffu23rDU1FSjSVZRP/zwAyZMmIB9+/ahfv362Lx5M55//nksXrwYw4cPBwCEhoYiLi5Ob76qVavi0qVLesMuXryot7zU1FQ0a9YM1atXx9GjR3XD9+7diz///BNqtRoFBQVQqVTw9/fH5MmTARQmhu3atdNNf/v2bUydOhV9+vTBuXPn4OfnB5VKhby8PAQEBOCLL77A4cOHsWbNGuTl5emuNaSKy8PDAz4+Pli+fLlu2Ny5c+Hi4gJvb29UqVIFWVlZuh8fHTp0wJ07d3TTKpVKhISE6IYNHToUsbGxGDp0qN5yvvzyS6NHk7Kzs9G3b1+9650AoE2bNti5c6fu8/Tp0zF9+nTd54CAAFy+fBkhISGWN74SYuJkBcuXL8e2bdsQFRWFpKQkdOvWTfIdQUUVve256OkC7S/s4ue7q1Spgm+//RZvvvkm5syZg/r16yM+Ph7BwcGWN4YqrSVLliAyMtIqifZTTz2FOXPmYP78+bphX331ldmyz507h1deeQV79+5F48aNARRev7R//35s2rTJ7IXXr7/+OoYMGYJWrVqhfv36+Pvvv/Ho0SNs375dN03NmjUNrnUaM2YMbt68idTUVLi4uMDNzQ0KhcLsjqR69epITEzUGxYfH49PPvlEdx3YM888g2eeecZkGVSxNG/eXHc93V9//YWPP/4YJ0+eRFpaGry9vREREYFBgwZh69atevNlZWXh7t27ekczzRk8eDAGDx5s9fpT6TBxsoLp06frTku0bt0aw4YNw86dO1G7dm38+OOPBhfPlvb6h5o1a2Lq1Kn49ddfDcY1aNDA5GFXouJyc3Px6aefQq1WIy8vD5mZmejatavRaY2dTgAKj4x6enrCw8NDb3jR0wldunSBr68vXnnlFbzyyis4deoUli9fbvbGhcaNG+PChQvQaDTIyMhAYGAgAKBu3bp45513zLbLz88P8fHxuHv3Lho0aIBDhw6hWbNmZucBgBdffBF//vknhBCoX79+idMTmXPixAn06dMHb7/9NqZNm6a7aPv8+fN4++238e233+o9UiYxMRGrV6/G7t27S7WcQ4cO4c8//8SUKVOs2wCShImTFdSuXVvvc9WqVZGeno7atWujc+fOJu+qK+769eu6/yuVSsnL37Nnj+60gpZKpUJ+fj4OHDiAhw8fGjzugCoff39/TJgwAX/++SdcXV2hUCjg5+dn8jlMxU8naMXGxmLkyJEYNGiQ2eXt3r0bb731FkaPHo3q1atj//79iI6ONjuPTCbDpUuX0KNHD7140IqIiMCYMWNMzl+tWjW4ubkhNDRUd9otOzvb7NGq7du3o6CgwGhy1qtXrzLf/UqVx65duzBw4EC97bG7uzs6deqE9evXIzo62uiz+FxdXTFr1izd56I3/Rhz7do1JCUlSa7XypUrsXLlSoPhWVlZaNKkicHzogYOHIh//etfksuvbJg4WUF6erre5wsXLqBjx46lKqNly5YGOyI/Pz/k5uaWOG///v3Rv39/k+M7derEjT8hMDAQ//znP8ttef7+/lixYoVVy6xduzZefPFFvWH9+vXD2bNnodFodP28bdu2cHd3h5eXF3x9fS2uR5s2bQyGtW7dGikpKXrDtNc4hYaGGkz/5Zdf4qmnnrJo+eRcunTpgrFjx2LgwIHo2rWr7pqjlJQULFq0yOTRXVdXVyxevFj3ediwYVat18yZMzFz5kyrllmZMXGygvfeew9t2rRBlSpVsH//fiQkJGD9+vVGn3tjysmTJ40ON/U0ZyIqtHfv3hKnMfccp9IqzS99qly6d++Ozz//HGvXrsXLL78MtVoNuVwOf39/DB48GP/+978N5jly5IjRhFvr0KFDRh80q71r2pSrV6+W6TlSZBoTJyt4/vnn0bVrV2RkZCAyMhIHDx7kXQpEZZCSkmI2hhISEkr1kMqSrF69Gp988onRceHh4UyWSLLS3BjQo0cPg0fKSDFx4kRMnDix1PORdTBxsoIOHToYPQw6duxYo7cih4aG8tQZORTtRdsajQbnzp0zO21MTAwiIiLKvExTLxStV6+e1R8gGRUVhd9++83ouEWLFvGt9UQkmUxwD14mkZGR2L59u95zXmwlJycHbm5uBnczlSQtLQ1+fn6lno+IiIj08YiTEzH1+P2SVKlSxco1ISIiqpx4xImIiIhIIr7kl4iIiEgiJk5EREREEjFxIiIiIpKIiRMRERGRREyciIiIiCRi4kREREQkERMnIiIiIomYOBERERFJxMSJiIiISCImTkREREQSMXEiIiIikoiJExEREZFETJyIiIp4//33cfv2bXtXg8ghfPPNN7h//769q+FQmDgRkWSpqamYPXs2GjduDB8fH7i6uiI4OBhPP/00PvjgA+Tn59u7iibl5+fjjTfeQGRkJNzd3REVFYW33noLBQUFetPNmTMHN27csFMtyVnYMxZ++OEHyGSyEv/mzp1rdP7MzEyMHz8egYGB8PX1xZAhQ3Dnzh3deJlMhpMnTwIABg8ejPPnz9usLc6IiRMRSXL16lU0bdoUf/31F1auXImLFy/iwYMHSEpKwvjx47Fq1Sr06tULGo3G6Pz16tUrcUPfrl07k8v/5JNPJO0shg4danT+oUOHYteuXfjvf/+Lmzdv4t///jc+//xzjBkzxirrhyoPe8fCU089hZSUFLN/PXv2hEwmM5hXo9HgueeeQ3p6Oo4fP47z58/Dx8cHXbp0QV5entXWUUXmau8KVEQxMTFo1qwZVq9ebTCub9++aNiwIZYuXYqYmBj8+OOPAAC5XA4/Pz888cQT6N69O6ZMmYIaNWqUc82JTPvggw8QGRmJPXv26G2Q/fz8EBUVhS5duiAyMhLHjh3DU089ZbSMtWvXmkxsAMDNzc1sHRo1aoQjR46YncbDw8NgWGJiIvbv348//vgDtWvXBgCEhoZiz549aNKkCWbNmoUWLVropm/fvj0AYMqUKVi3bp3Z5VHlY+9Y8PDwQFhYmNk6enh4wNXVcBcfHx+P69ev4/Dhw/D29gYA/Oc//0GTJk2wbds2jB8/3my5xMSpXP399984cOAAVq1apRs2btw4vPnmm9BoNMjIyMDp06fx0Ucf4cMPP8RXX32Frl272rHGRP+Tn58PDw8Po79iAcDT0xNyudzsKQofHx+EhIRYXAcXFxeL5k9MTESjRo10SZNW/fr1UbduXSQmJuolTgcOHEDLli3h6elpcV2p4nKEWChJQUEB3N3dDYafOnUK7dq10yVNQGFcde7cGadOndIlTnl5ecjJybFZ/ZwZT9WVo08//RRPP/00nnjiCd0wPz8/REZGIioqCi1btsSLL76I48ePY+DAgRg0aBAePHhgxxoT/U9cXBzOnj2LcePG4fTp07rD+hkZGfjmm2/QvXt3tG7dGk8//bTN6nDmzJkST3F88sknBvMJIUzu5Izx9/dHSEiI3s6FSMsRYqEkubm5peq/Qgi9z08//TR8fX2hUqmsXTWnx8SpnAghsGHDBrz44oslTuvi4oK1a9fCxcUF//3vf3XD9+3bh2eeeQYhISEICgrCwIEDdXf/LF26FMHBwQa/cM6dOweZTIa//vrLug2iSqdBgwZITk6Gh4cHXnjhBfj6+sLV1RVhYWFYuHAhRo4ciUOHDhk9PWAtjRo1QkZGhtm/0aNHG8zXqVMnnDt3zuCi74sXL+Kvv/5Cx44d9YafPXsWP//8M65evWqztpDzcoRYKEl2djb8/f0Nhrdo0QLHjx9Hbm6ubphGo8FPP/2Eli1b6oYdO3YMeXl5Rk99V3qCrK5z585i2rRpesO+++47ERwcLFQqldnpiho2bJjo37+/7nPv3r3FunXrxLlz58TRo0dFvXr1RGxsrBBCiFu3bgm5XC7279+vV8bcuXNFp06dytwmouK+/fZb4e3tLTQajaTpo6Ojxaeffmrx8j7++GPRtGlTi+cfPHiwaNKkifjxxx/F/fv3xaFDh0R0dLQYNWqU3nQAhI+Pj/D39xdz5syxeHlUeZRXLPTv318AKPVfRESEroyCggLRqlUr0bdvX3HhwgVx+fJlMW7cOFG3bl2Rm5srhCiMgaSkJCGEEB4eHuLIkSOlrmtFxmucysnHH3+MMWPGGD3nbEpERITehbA7d+7Um/+1117DlClTAAA1a9bEs88+ix07dqBXr14ACo9ybdu2DW+99ZaVWkH0P9pTX6U5BTZu3DiMGzfO7DR5eXlQKBRGx6nVamRmZpqdX3ujRXFbtmzBO++8g9GjRyM1NRVhYWEYP3485s2bZzDt999/b/auJqKiyisWNm/ebNGpMxcXF73/f/fdd5g5cybat28PtVqNHj164MiRI7ymTyImTuXg3r172Lt3L86cOVOq+bQXIGq5u7vj9u3b+OWXX3Dp0iUcO3YMubm5yMrKgp+fH8aOHYvJkydDpVLBw8MDP/74IzIzMzF48GBrN4kqkYCAADx8+NDkeFM7izFjxmDjxo26z7/++qveM5MmTZqEoKAgLF26VG8+U0kTAJw/fx6BgYFm6xscHGz0gX1ubm5YvHgxFi9ebHb+hg0bwsvLy+w0VDnZOxZ8fX3h6+uLhw8f4vvvv8fzzz9vcplHjx5FtWrVULduXYNxQUFBevUpbuHChbq7uhcsWIDIyEiT01ZGTJxsQAihl+F/9tlnaNu2LerVq1eqcn7//XdER0cDKEyixowZg927d6N169aoW7cuqlSpAgC6Z4XExsbipZdewoEDB9C/f398/vnnGDJkCC9wpTK5evWqyefRmFN8ox8QEKD32d3dHQqFQvKdRRMnTsTEiRN1n5VKJTw9PZGUlIRWrVpJrteNGzewcuVKHDp0CNevX4dSqYSPjw/q1q2Lvn37IjEx0egRKyJHiYVr165h8ODByM/PN3kd1eLFi9GjRw/Mnj3bZDmurq5Qq9Um59fq1KkTk6cimDjZwIMHDxAaGqr7/Mknn+CNN94oVRk3b97E4cOHsX//fgDAhg0bcPjwYVy9elVX9rfffqt38bhCocDQoUOxY8cO9OjRA19//TXi4+Ot0CKqzIKCggAU3tKfm5uLbt262blGlvvzzz/Rrl07dO7cGatXr0b9+vXh5+ene3jhkiVLsG3bNhw/fhy+vr72ri45GEeLBVNJD2B4l5wxd+/eLXG6kp4XVRkxcbKyrKwsXL58GQ0bNgQA/Pjjj0hLS8OgQYMkl5GZmYmhQ4eiR48eusA8d+4cGjdurJeQff/99wbzjh07Ft26dcOXX36J6tWr8zoNspovvvgCd+7cKdXOQq1Wm3wacUFBAfLz800+K8bT01PvyK01rFu3DpGRkdi9e7feKQ5fX19ERESgR48eqFatGnbu3MknipNJjhIL5k5rA0DPnj3Njg8ODjY7noxj4mQlv/76K7y8vLBkyRJERkaiR48eAAovCh81apTJDp6VlYXr169Do9Hg3r17+Omnn7B27Vo0bdoUW7du1U3XrFkzbNiwAdu2bUPjxo3xzTff4ODBgwbltW3bFuHh4Zg3bx6mT59uk7YSSfXNN99gwIABZqf5z3/+Y3T4kSNHEBMTg9jYWOzZs8fk/K1btzY6PCIiAtevXzcYLuUC3tJc5EskhTViobjMzEyTPy769u1b6jqSNEycrGTx4sU4cuQI2rVrhz179kAulyMjIwNff/01kpKSTM736aef4tNPP9U9EblNmzb417/+hdjYWL2N94QJE/Dnn39i2rRpUCqVGDhwIFasWGH0F8Xo0aPx5ptvYtSoUTZpK1Vejx8/LvFN6Z6enrrr6vr162fx+6+0d5Ba404irSlTpuDzzz9HbGwsXn31VdSvXx++vr7IyMjQnaqLiIgocQdHZI9YKE6pVJpMnCy5Fosksu/TECq2NWvWiPbt25f7cl966SUxYMCAcl8uVWzTpk2T9MwYc88mcwTXr18Xr776qmjQoIHw8vIScrlc+Pn5iVatWonFixeLhw8f2ruK5ODsHQu//fabpOX/85//LPOy+BwnQzIhJFxBRhZp0qQJZsyYUeKzOqwpOzsbYWFh+Oqrr/Dss8+W23KJiKjiUavVkMvlPH1dBE/V2cjDhw/x/PPPY8iQIeWyvHv37iEtLQ3vvPMOmjdvzqSJiIjKzNo3aFQEfFedjfj7+2PhwoXl9iC9Q4cOoXXr1sjKysKOHTvKZZlERESVDU/VEREREUnEI05EREREEjFxIiIiIpLI4ovDNRoNUlNT4evry6vtyakIIZCdnY0aNWpALi/7bwfGAjkrxgJRodLEgsWJU2pqKsLDwy2dncjuUlJSrPIeJsYCOTvGAlEhKbFgceKkfQFmSkoK3yROTiUrKwvh4eFWe4krY4GcFWOBqFBpYsHixEl7GNbPz48BQk7JWqcSGAvk7BgLRIWkxAIvDiciIiKSiIkTERERkURMnIiIiIgk4rvqnIgQAkql0mZlq1QqAICHh4fNbyVWKBS8XZmoDIQQyMvLM4hbxhZVNtp9Y9H9mL+/v1UesWEMEycnolQq0bNnT3tXwyri4+Ph6elp72oQOS2lUolevXoZDGdsUWVjbN+4a9cuBAYG2mR5PFVHREREJBGPODmpnGbDIORW/PrU+fA9sx0AkN10KODiZr2y/59MUwCf5G1WL5eIiKi8MHFyUkLuapPkBkBhuTYoW1i9RCIiovLFU3VEREREEjFxIiIiIpKIiRMRERGRREyciIiIiCRi4kREREQkERMnIiIiIomYOBERERFJxMSJiIiISCImTkREREQSMXEiIiIikqhSvnJFCAGlUgkAUCgUkMlkdq4RWQu/W6qoivft0kzLOKCKRGos2CoOKmXipFQq0bNnTwBAfHw8PD097VwjshZ+t1RRFe/bpZmWcUAVidRYsFUc8FQdERERkURMnIiIiIgkYuJEREREJBETJyIiIiKJmDgRERERScTEiYiIiEgiJk5EREREEjFxIiIiIpKIiRMRERGRREyciIiIiCRi4kREREQkkc0Spy5duiAmJgZdunSx1SKInEJiYiKGDBmCxMREe1eFHIS2T2zYsMFs30hMTETv3r0RExOje+cWAMyaNUvysnr27ImpU6eWuc7WwFiofKR+54mJiYiNjUVsbKzRaTds2IBnnnkGixYtwvPPP68b/tlnn0mqR8+ePRETE2OVvmeTxGnv3r0QQgAofDvx3r17bbEYIoenVCqxcuVK3L17FytXrtS9qZsqr6J9YsuWLSb7hlKpxPvvv49Hjx4ZlHHhwgWkpKSYXMbly5f1Pp8/fx43b960TgMsxFiofKR+50qlEitWrEBmZiYyMzOxYsUKvWkzMzOxZcsWaDQaJCQkIDc3Vzdux44dePjwodFyT5w4YTBs6dKlZe57NkmcVq5cafYzUWWxZcsWpKenAwDS09OxdetWO9eI7K1on9BoNACM940tW7bgwYMHJsuZPn26yXEzZswwGBYXF2dBba2HsVD5SP3Oi05nbNo33nhDFyvFCSHw9ttvGx23cOFCg2FZWVll7nuuZZrbiJEjR5oc/vnnn1t7cRbRHg0D4FS/evTqWqQNTqMc1nvRcoWd19GtW7ewdetWvaOvW7duRffu3REWFmbXupF9FO8TWsX7xq1bt7BlyxazZRX91V3U+vXrUVBQYHT6bdu2YdiwYZY3wEKMhcpH6neuna64LVu2oHv37rhz5w7OnTtndlm///67wbA333zT5PSbNm0qU9+TnDipVCqoVCrd56ysLINpcnJycOvWLaPz37p1Czk5OfDx8bGgmtZVtB0DBgywY03KQFMAwN3etSgdzf825uWx3lUqFby8vGxSbkmxIITAmjVrTA5fvnw5ZDKZ1etGjstUn9DSaDRYs2YNli1bhtWrV5v8hV2SPXv2mBz30UcfYfDgwXB1tc5vZsYCGSP1O9d+VqvVBtOq1WqsWrUKly5dsqgOJSVb77//PlatWmVR35N8qm7JkiXw9/fX/YWHhxtMM27cOLNllDSeyBlIiYWbN28iKSnJYIOgVquRlJRk9+tNqPyZ6hNaGo0GSUlJOH78OE6ePGmzemzatMlqZTEWyBip37l2OlNOnTplNBm3huTkZIv7nuSfHfPmzcPMmTN1n7OysgyC5NNPP0WfPn1MlvHpp59aUEXr8/Dw0P1/165dUCgUdqyNdEql8n9HauRWP8tqe0XqbKv1XnQdFf2erUlKLNSqVQutW7fG6dOn9TYeLi4uaNmyJWrVqmWTupHjMtUntORyOVq1aoW2bduiVatWNkueRo8ebbWyGAtkjNTvXDudqeSpVatW+Ouvv2ySPDVv3tzivif5iJOHhwf8/Pz0/orz8fExec6wVq1aDnGaDoDeoTmFQgFPT0+n+NNLNJzx0HY5rPei68hWh/+lxIJMJsO0adNMDuepicrHVJ/QksvlmDZtGuRyOaZPnw653LJ7dwYNGmRy3EsvvWS103QAY4GMk/qdaz+7uLgYTOvi4oIZM2aYvVbJnObNm5sdP3v2bIv7ntXvqjN1Abg1Dw8TOYOwsDAMHz5cbyMxfPhw1KxZ0841I3sp3ie0iveNsLAwjBgxwmxZpq7fmzBhgtHkyMvLC0OGDLGw5mXDWKh8pH7n2umKGzFiBGrWrIlWrVqhcePGZpfVsGFDg2HmEq7Ro0eXqe/Z5HEERQ/dGvtMVFmMGDECwcHBAICQkBCjGwiqXIr2Ce1RJWN9Y8SIEQgKCjJZzurVq02OW7VqlcGw9evXW1Bb62EsVD5Sv/Oi0xmb9u233zZ5BFYmk+GNN94wOm7x4sUGw/z8/Mrc92ySOPXr108vy+zXr58tFkPk8BQKBWbOnIlq1aphxowZTnM9HdlO0T4xYsQIk31DoVBg9uzZ8Pb2NiijQYMGRi/E1nriiSf0Pjdq1Mju1xIxFiofqd+5QqHArFmzEBAQgICAAMycOVNv2oCAAIwYMQJyuRwxMTF6R1uHDBkCf39/o+W2adPGYNjrr79e5r5nsyuMjxw5YquiiZxKhw4d0KFDB3tXgxxI0T4xYcIEs9Pt378fAJCXl6d77cqKFSskLys+Ph6enp5lqK31MBYqH6nfeYcOHbB7926T4ydMmKCLlaKxMGbMGEn1sGYc8CW/RERERBIxcSIiIiKSiIkTERERkURMnIiIiIgkYuJEREREJBETJyIiIiKJmDgRERERScTEiYiIiEgiJk5EREREEtnsyeGOTKFQID4+Xvd/qjj43VJFVbxvK5VKydMSVSRSY8FWcVApEyeZTOYwryAg6+J3SxVVafo244AqMqn921ZxwFN1RERERBIxcSIiIiKSiIkTERERkURMnIiIiIgkYuJEREREJBETJyIiIiKJmDgRERERScTEiYiIiEgiJk5EREREEjFxIiIiIpKIiRMRERGRRJXyXXUVgUxTAGHNAtX5xv9vRTJNgU3KJSIiKi9MnJyUT/I2m5Xte2a7zcomIiJyZjxVR0RERCQRjzg5EYVCgfj4eJuULYSASqUCAHh4eEAmk9lkOVoKhcKm5RNVdAqFAt9++61B3DK2qLLR7huL7sf8/f1ttjwmTk5EJpPB09PTZuV7eXnZrGwisi6ZTAYvLy/GLVV6RfeN5REPPFVHREREJBETJyIiIiKJmDgRERERSWTxNU5CFD5FKCsry2qVISoP2j6r7cNlxVggZ8VYICpUmliwOHHKzs4GAISHh1taBJFdZWdnW+XOC8YCOTvGAlEhKbEgExb+1NBoNEhNTYWvr6/RW9ezsrIQHh6OlJQU+Pn5WbIIh8G2OCZL2yKEQHZ2NmrUqAG5vOxnq0uKhfJWkb5jLbbJNip6LACOsZ6tqaK1B3CMNpUmFiw+4iSXyxEWFlbidH5+fhXmy2VbHJMlbbHmMz6kxkJ5q0jfsRbbZH2VIRYA+69na6to7QHs3yapscCLw4mIiIgkYuJEREREJJHNEicPDw8sXLgQHh4etlpEuWFbHFNFaos1VcT1wjaRpSraeq5o7QGcr00WXxxOREREVNnwVB0RERGRREyciIiIiCRi4kREREQkkU0Sp7y8PEyaNAkREREICwvDnDlzoNFobLGoMlm1ahX8/f0RGRmp+7ty5QoA4LfffkO7du0QERGBBg0a4ODBg3rzrl69Gk888QRq1qyJ2NhY3L9/3x5NgBACmzZtQrt27fSGl6X+6enpGDx4MGrVqoWIiAi8//77dm1L06ZNUbNmTd13NGDAAIdvS3nIzc3FvHnzMGXKFINx27ZtQ/369REWFoYuXbrg2rVrunHOEp/9+/dHtWrVdN9769at9caba6Ojc5bvwJkwHpwzHpxl/esRNvDSSy+JCRMmiPz8fJGZmSlatWol1qxZY4tFlckbb7wh3nzzTYPhWVlZombNmuL7778XQgiRkJAg/P39xe3bt4UQQuzYsUM0b95cpKeni4KCAhEXFycGDBhQrnUXQoj4+HjRqFEjERUVJaKjo61W/549e4pFixYJjUYj/v77bxERESH27t1rl7YIIUR4eLi4evWq0fkcsS3lYcWKFSI0NFRERkaKyZMn641LTEwUkZGR4saNG0IIId59913RokUL3Xhnic+nnnpKHD582Oi4ktro6JzlO3AWjAfnjQdnWf9FWT1xys7OFl5eXuL+/fu6YV9//bVo1qyZtRdVZlOmTBErV640GP7RRx+J2NhYvWF9+/YVq1evFkII0b59e7F7927duLS0NOHq6irS09NtW+FivvzyS7F3715x5MgRvWSjLPW/ePGiCAkJEfn5+brxK1asMCivvNoihBDe3t7iwYMHRudzxLaUh1WrVonTp0+LhQsXGuwohg0bpvuuhRAiPz9fBAUFieTkZKeKz4YNG4rTp08bHWeujY7Omb4DZ8F4cM54cKb1X5TVT9WdOnUKtWvXRnBwsG5Y27Ztcf78eRQUFFh7cWWSkZGBgIAAg+G//PILOnbsqDesbdu2SE5ORkFBAU6ePKk3PiQkBJGRkTh37pytq6xn0KBB6Nu3r8HwstT/l19+Qdu2beHq6mowry2Zakt+fj5yc3ONPgrfUdtSHqZPn47mzZsbHVf8+3d1dUWLFi2QnJxcIeITMN9GR+dM34GzYDw4Zzw40/ovyuqJU2pqKqpVq6Y3rGrVqigoKEBWVpa1F1cmGRkZmD9/PsLDw/HMM8/g0KFDAEy3IT09HWlpaVCr1QgJCTE63hGUpf7m5rWHBw8eQCaToU6dOqhbty4mTpyIO3fuAIDTtaW8mGu3M8VnZmYmunTpgqioKAwZMgSXL1/WjXPm79aZvoOKgPHguJxp/Rdl9cRJrVZDFHumplqtBgCHeVu21r59+5Camopr167hlVdewcCBA3H69GmTbZDJZLq2mBrvCMpSf3Pz2kO1atVQUFCAa9eu4ZdffoGLiwv69u0LIYTTtaW8lPT9O0t8Zmdn4/r16zh79izq16+Pbt26IScnB4D5Njo6Z/oOKgLGg+NypvVflNUTp6CgIIM7zNLS0uDp6WnVt3Bbg1xe2HxXV1cMGDAAw4YNw+7du022ITQ0FIGBgRBCICMjw+h4R1CW+pub1160ARQcHIwPP/wQf/zxB65du+aUbSmtond89uvXT9I85trtiPFpqo3a+PTx8cGiRYugUChw4sQJAObb6Ogc8TtwFoyHihUPjrj+pbB64tSiRQtcvHhRb2d27NgxtGnTRvfFOyq1Wg13d3e0bNkSiYmJeuOOHTuG9u3bw9vbG9HR0Xrjb9++jbt376Jp06blXWWjylL/li1b4vjx43q3g2rndQRCCGg0Gri7uzt9W6S4fv267m/v3r2S5in+/T9+/BgnT55Eu3btHDI+pbZRG5+A+TY6Okf8DpwF4+F/KkI8OOL6l8QWV5z369dPxMXFifz8fJGWliYaN24sdu3aZYtFlcmBAweEWq0WQgjx3XffiaCgIHHhwgWRkpIiAgICxKFDh4QQQuzfv19ERESInJwcIYQQK1euFK1atRIZGRlCpVKJMWPGiOnTp9utHcXvRCtL/TUajWjatKl47733hFqtFleuXBG1atUSJ0+etEtbLl++LC5evCiEEEKpVIqXX35ZxMTE6MY7clvKg7G7iHbu3CkiIyNFSkqKKCgoEAsWLNC7k9AZ4vPu3bvi1KlTQgghCgoKxLvvvivq1asn8vLyhBAlt9HROcN34IwYD84XD86w/ouzSeKUlpYm+vXrJ0JCQkRERIRYu3atLRZTZs8995yoUqWKiIiIEE8//bQ4evSobtyBAwdEdHS0qFKlimjfvr04e/asbpxarRazZs0SVapUEdWrVxdxcXFCqVTaowlCCMNkQ4iy1f/KlSuic+fOIiQkRDz55JPiiy++sFtbTpw4IerUqSNq1KghoqKixKRJk/RuXXXktpQHYzsKIYRYvny5qF69uqhWrZoYMmSI3uMcnCE+b9y4IRo2bKh7Ns+QIUPE9evX9aYx10ZH5wzfgTNiPDhfPDjD+i9OJkSxK7OIiIiIyCgHPolIRERE5FiYOBERERFJxMSJiIiISCImTkREREQSMXEiIiIikoiJExEREZFETJyIqFK7ffs29u3bZ+9qEDmE1NRUXLhwwd7VcGhMnIiozG7evIlXX30VDRo0QN26dREdHY3GjRtj3rx5Rt/QnpycDDc3N4SGhhr9i4mJMbqc999/H97e3ibna9iwocE8KpUKCxYsQL169fDkk0+iXbt2OHjwoG78xYsXsXTpUqutC6rcyisWdu3ahZCQEKN/gYGBaNGihcE89+/fx8iRI/HEE08gOjoaixcv1r2SSvtO0G+//RbLly+33gqpgJg42dDGjRvRo0cPg+EjR47Ehg0bcP36dchkMt0LHcPDw9GxY0esW7cOBQUFdqgxUekplUp06tQJtWvXRlJSEv766y9cvHgRR48eBQA8++yzRueLjo7GnTt3jP4lJCSYXN5LL71kcr7ff//dYPo5c+bg2rVrOHXqFC5duoSPP/4YL774IpKSknTTJCUlISwsDMOGDSvbyqBKrTxjYcCAAbh//77Rv0OHDsHFxcVgnnHjxqFJkya4fPkyfvvtN/z2229Yu3at1dpfWTBxKmd37tzBkSNHMGLECACAh4eH7oWON2/exLp167Bnzx706tWLyRM5hRs3biAvLw8zZsyAt7e3bnhAQADeeOMNnDlzBo8ePbJb/bZs2YJVq1bp6ta4cWNMmTIFO3bs0E3TunVr3Lp1C9u2bbNXNakCcJRYyM/P170AWEulUuHYsWOYO3cuAMDLywtvvPEGdu/ebfP6VDRMnMrZv//9b4wdOxYKhcJgnEwmQ/PmzbF//37cvn0bmzZtskMNiUrnySefREREBKZPn44///wTSqUSubm5OHPmDCZNmoQ+ffro7UTK6qOPPkJYWJjRv7FjxxpM7+7ujry8PL1hubm5BjsWorIq71gw5eHDh/Dz89MbJpfLIYTQ+0GuUqng5uam+xwaGopZs2bZvH7OjolTOVKpVNiwYQNefvlls9O5u7vjxRdfxJ49ewAA6enpGD58uO50Xt++fZGeno7Hjx+jWrVqSExM1Ju/TZs22Lt3r83aQVSUXC7H4cOHUb16dUydOhU1atRAVFQUXnvtNbRr107vyI41TJ48Gbdu3TL6t3HjRoPpp06dinHjxuHixYt49OgR9u7di48//hhjxozRTXPixAmEhobihRdesGpdqXIpj1jYsWOHyeuhtH9DhgzBkSNHEBoaiv79+wMA3Nzc0L9/f8yYMQMZGRm4evUq5s6di9GjR+vKvnPnDlasWFHmOlZ0rvauQGWyfft2PP3006hZs2aJ00ZHR+O///0vACAnJwcvvPACNm/eDAAYNGgQ3n//fSxZsgTjx4/HZ599hg4dOgAAzp07h3v37qF37962awhRMX5+fnjttdfw2muvYfr06QgLC8Ps2bPNznPx4kWEhoaaHH/16lV4eXmVuW7/+Mc/UL16dcTFxSEtLQ0NGzbEgQMHEB0drZumTZs2+Pnnn8u8LCJbx8KQIUMwZMgQi+r273//G++88w6eeeYZeHt748UXX8TIkSMtKqsyY+JUjv71r3/hww8/lDRtQUEBPDw8AAARERGIiIjAvXv3cOnSJQQFBekugp00aRJatWqFNWvWQKFQ4JNPPsHkyZONXhhIZE23bt1Cu3btDIbn5eVBLpdj9erVBuNu3LgBFxcXNGvWDPn5+brhsbGxGDlyJAYNGmR2mb6+vli9ejW2b98OALh37x4CAwP1Tjf8/PPPiIyM1H2WyWQYP348xo8fb7LMevXqmV0ukTn2iIW0tDTcvHkTLVu2NBj34MEDXL58GW3atNEb7unpiXfffRfvvvuuxJaRMUycbEitVuuSn6NHj8LNzQ1t27aVNO/JkyfRvHlzAMDp06cxceJE+Pv7o27dunjw4AEeP34MAKhduzbatm2LvXv3on///vjyyy9x5swZ2zSIqIiwsDDcunWrXJc5efJkTJ48Wfe5WbNm+OSTT9CqVasS5/3111+xatUqJCcnQ6PRQCaTwdfXFy+88ALWrVtny2pTBWePWDh+/DjWrVuHAwcOGIw7e/YsFi1aZPKOvMjISCiVSr1hLi4uCA0NhUqlwsCBA21R5QqD1zjZ0J07dxAeHg4AWLNmDaZNmyZpvvv37+Pjjz/WXQs1ffp0zJgxA0eOHMFHH32Ep556Sm/6uLg4fPbZZ9i1axeeeeYZVKlSxboNITLjzp07JV63Z29nz55Fr169MHjwYPz++++4dOkS/vrrL+zatQsnTpwwelE5UWmVdywkJCQYvUli8ODBZue7fv26wWMPCgoKcOfOHfzzn/+EWq0upxY4Jx5xsgGVSoWCggJs374da9euxc2bN5GUlFTirc5qtRo//vgjZsyYgcWLF6NJkya68h48eACgsMN//PHHiIiI0M3Xu3dvTJ8+HatXr8aqVats1zAiI3JycvDtt99KmvaXX34xulFPT0/H0aNHMX36dL3h1atXR1JSEnbs2GH0h0d6ejp69OgBV1f9TVnbtm11N1cAwE8//YROnToZnP6oVasW3nzzTXTr1k1S/YnMKY9YKComJsboEaeEhAQsWrRIcr2pdJg42cBTTz2FBw8eYNKkSYiJicHcuXMxefJkveswtFQqFSIjIyGTySCXy9GqVSts2LBB79TDihUrMHnyZKxYsQJ169bFyJEjdQ9UAwoPsY4ePRp79uxB+/bty6WNRJZo3769Rac0ynJBLFC4g3nzzTfx5ZdfIjY2VheLN27cwOLFi/Hcc89ZXDaRJSyNBbI/Jk42cOLECd3/c3NzsWXLFqPXHUVGRkIIUWJ5nTp1MvpE5KLOnz+PKVOmlL6yRFaQkpJi9q6gzz//3K5HdRo1aoT4+HisXLkS8+bNg1qthlwuR0BAAIYNG4ZXXnnFbnWjiqU8Y0H7yIHiHj9+rDtjQdYnE1L23OTQjhw5ggkTJuCPP/7QXYxORERUWrm5uVCpVAgMDLR3VRwWjzg5uRYtWiA/Px9ff/01kyYiIioTLy8vqzw/rSLjESciIiIiifg4AiIiIiKJmDgRERERScTEiYiIiEgiJk5EREREEjFxIiIiIpKIiRMRERGRREyciIiIiCRi4kREREQkERMnIiIiIomYOBERERFJxMSJiIiISCImTkREREQSMXEiIiIikoiJE+l88803uH//vr2rQURE5LCYOEmQmpqK2bNno3HjxvDx8YGrqyuCg4Px9NNP44MPPkB+fr5d6hUbG4tFixYBABYtWoQePXoYTJOZmYnx48cjMDAQvr6+GDJkCO7cuaMbL5PJcPLkSQDA4MGDcf78+XKpOxERmde6dWvs2bPH3tWgYpg4leDq1ato2rQp/vrrL6xcuRIXL17EgwcPkJSUhPHjx2PVqlXo1asXNBqN0fnr1asHmUxm9q9du3ZG542JicH777+vN2zs2LGIi4uTVHeNRoPnnnsO6enpOH78OM6fPw8fHx906dIFeXl5pVsRROWkW7dueOeddwyG9+nTp8RY0v6NHTu2/CtOJJG5/cKgQYN006WlpXFb7YBc7V0BR/fBBx8gMjISe/bsgUwm0w338/NDVFQUunTpgsjISBw7dgxPPfWU0TLWrl2LoUOHmlyGm5ub1esNAPHx8bh+/ToOHz4Mb29vAMB//vMfNGnSBNu2bcP48eNtslwiYwICAvDw4UOj4wIDA/HgwQOz83/22Wd6O5HHjx/jqaeegpeXFw4dOgS5/H+/A7X9nchRmdoveHh4SJq/Xr16uHjxotlp2rZti19//dWi+pFpTJxKkJ+fDw8PD72kqShPT0/I5XKzp+t8fHwQEhJiqyqadOrUKbRr105vJ+Li4oLOnTvj1KlTusQpLy8POTk55V4/qlyuXr1q9MjsoUOHMGXKlBLnDw4O1v0/Pz8f48ePh7e3N1QqFZYtW4a1a9fqJU9Ejswa+wV7/Siv7Jg4lSAuLg7t2rXDuHHj8Morr6B+/frw9PRERkYGfv75Z7zxxhto3bo1nn76aXtXVTIhhF4i6Ex1J+cVFBRkdLiXlxdcXaVviuLj47FgwQLIZDIcOnQIjx49Qt++fdGxY0e8/fbb6Natm7WqTGR3+/btw61bt1CnTh0MGDBAb5y9fpRXdvx5VoIGDRogOTkZHh4eeOGFF+Dr6wtXV1eEhYVh4cKFGDlyJA4dOlSqDX9prFixAo0aNdL9leZCwRYtWuD48ePIzc3VDdNoNPjpp5/QsmVL3bBjx44hLy9P8iFiImtSKpUl9r3ffvsNkydPRv369TF+/HiMHDkSv/76K8LDw1GvXj2cOXMGvXr1wogRI9CwYUPExcXhjz/+KKcWENnOmTNncODAAZw6dcreVaH/xyNOEkRFRWH9+vUACn/tDh48GNnZ2SZP31nT888/r3co9r333tMbv3HjRiQkJOD69euoV6+e3riePXsiPDwcQ4cOxbJly+Du7o53330XBQUFGDZsmG46d3d3KBQK2zaE6P9du3YNaWlpaNOmDYDCU8XF+9+VK1fwww8/ACi8SaJ27drw8vLCu+++i169ehlM7+XlhTfeeANz587F4cOH8euvvyIiIqJ8GkRkRY8fP4ZcLtf9GJ8/f77Z03FU/pg4lZI2WSpN0jRu3DiMGzfO7DTGdh4AEBkZiU6dOuk+V61aVW98mzZt8MILL+CLL75AVlaW3jgXFxd89913mDlzJtq3bw+1Wo0ePXrgyJEj8PT0lFx/ImvasWMHDhw4gISEBACFfb/4xdzx8fH47bffAABHjx5FTk4OZs2aBQAlPmuscePGaNy4MR48eAAXFxceSSWH9PLLL2P69OkQQkCtVkOtVuPx48fQaDT47LPPMHr0aHtXkUxg4mSCuTuAANOJ05gxY7Bx40bd519//RUFBQW6z5MmTUJQUBCWLl2qN5+lR3waNGiAQYMG4fz580bvnggKCtKrT3ELFy5EjRo1AAALFixAZGSkRfUgstSjR4/g5+enNywuLk73jLLdu3cbXNsh1ZEjRxATE1PGGhJZV3x8PB4/fgyZTKY7uuTu7g4PDw94eXlJ/mFblh/lZDkmTiaYugOoJMU7aEBAgN5n7Wmx8r6gz9XVFWq12ui4xYsX6/7fqVMnJk9UrjIzM01eOA4UPuhVCGF03NChQxESEoJ169bZqnpEVle7dm1J0w0aNMjktLb+UU6mMXEyQbshT0xMRG5urt3u1FmzZg22b9+u+3z9+nW9B6RJdffuXZM7H62wsLBSl0tUVm+99RZUKpVF82o0Got+4BA5gnv37mHVqlU4cOAArly5gtzcXHh7eyMqKgo9e/bE3LlzDS7P0HKUH+WVEROnEnzxxRe4c+dOqRIntVpt8mmvBQUFyM/PN/ncJE9PT7i4uAAAVq9ejczMTINptKfWSqPoM3CIHI3U65Dy8vKwatUqfP3117hw4QIeP34MIQQ2btyIxo0b44UXXsArr7wCd3d3G9eYqGxu3LiBdu3aoWnTpnjvvffQqFEjBAQEICMjA+fOncPq1avRrFkzHD9+HOHh4fauLhXBxMkGvvnmmxKvyfjPf/5jdHjRazKaNWtm5ZoRlb+ffvoJH374IQoKCqBWq3Hx4kXcuXMHXbt2hUqlglKp1P373XffmS2rb9++ePjwIZYsWYLWrVsjICAAQghkZGTgl19+weuvv45ffvkFX331VTm1jsgyH3zwAYKDg/Htt9/qPbjV19cXtWrVQs+ePdG4cWOsX78e7777LgDr/SinsmHiJMHjx49LvJPH09NTd2dQv379LH6/EH8pU0UTGhqKxo0b697F1b59e93FsNrTC56envDx8TF5WgIAVCoVDh06hH379qF79+664TKZDMHBwejTpw8yMzMxadKk8mgWkc0Vv7zCWj/KqWyYOEmwa9cu7Nq1y+w006ZNw+rVqwEAcrmcF+QR/b+6deti/vz5ZS7Hw8MD/fr1w+zZs5GTk4M2bdogODgYQgjcv38fiYmJWLhwIQYPHmyFWhPZ1ssvv4xNmzahb9++ePXVV9GwYUP4+/sjMzMTZ8+exerVq/HgwQO9HwL8Ue4YZKKkK4bJKWzduhUXL17Uu0OutNRqNeRyebk82JPIlG7duqFTp066xxEUlZ+fj3//+9+6a5wyMjIgk8kQFBSERo0aYciQIZgwYQJPSZBTuHv3LlauXIkDBw7g6tWryM3NhZeXF+rUqYPnnnsOM2bMQGhoqL2rScUwcSIih7JgwQI0aNAAw4cPt3dViIgMMHEiIiIikogv+SUiIiKSiIkTERERkURMnIiIiIgkYuJEREREJJHFz3HSaDRITU2Fr68vb18npyKEQHZ2NmrUqKH3xF5LMRbIWTEWiAqVJhYsTpxSU1P5/hxyaikpKVZ5sTFjgZwdY4GokJRYsDhx8vX11S3Ez8/P0mKIyl1WVhbCw8N1fbisGAvkrBgLRIVKEwsWJ07aw7B+fn4MEHJK1jqVwFggZ8dYICokJRZ4cTgRERGRREyciIiIiCRi4kREREQkkcXXOBHZgxACeXl5UKlUAAAPDw94enpW+lufhRBQKpUWz1t0fVqyLhUKRaX/Dqh0GMvkrJg4kVNRKpXo1auX3rD4+Hh4enraqUaOQalUomfPnnZbPr8DKi3GMjkrnqojIiIikohHnIgqmJxmwyDkpQhtdT58z2wHAGQ3HQq4uEmaTaYpgE/yNkuqSETktJg4EVUwQu4qOfkx4OImeV5h2RKIiJwaT9URERERScTEiYiIiEgiJk5EREREEjFxIiIiIpKIiRMRERGRREyciIiIiCRi4kREREQkERMnIiIiIomYOBERERFJxMSJiIiISCK+coWcghACSqUSSqXSYJx2mEKhgEwmK++qmaWtN+CY9asM+B04jqLfhRCGL+0RQiAvLw8AvytyXEycyCkolUr07NnT6LgBAwYAAOLj4+Hp6Vme1SpR0Xo7Yv0qA34HjqPod7Fr1y6D8SqVyqHjmQjgqToiIiIiyZg4EREREUnExImIiIhIIiZORERERBIxcSIiIiKSiIkTERERkURMnIiIiIgkYuJEREREJBETJyIiIiKJmDgRERERScTEiYiIiEgimyVOiYmJGDJkCBITE221CHIyRfuEqf6RmJiI3r17IyYmBr1798aiRYsQExNj8j11RfXs2RMxMTGIiYlBt27d2PfIwHvvvafrI6NHj9b9f+rUqSVus6ZOnaqbfsOGDSbHT506VTesaH8u/mesDEtoY2TRokV6w7XL7tKli9WWVVaTJk2SPG3Pnj11def+hMrKmn3IJomTUqnEypUrcffuXaxcudLoG+2pcinaJ1asWIEVK1YY9A+lUon3338fjx49AgA8evQICQkJFi2voKAAy5cvZ98jPUePHtX9/+bNm7r/nz9/Hv/85z9NbrNu3ryJ8+fP6z5v3rwZmZmZRsefP38eN2/eNOjPxRUvwxJ3797VxUhCQgLu3r0LQD+WhBD4/PPPy7yssrp06RJSUlJ0n69evWowTVpamt5nIQQ2b96M999/n/sTspi1cxKbJE5btmxBeno6ACA9PR1bt261xWLIiRTvE8b6x5YtW/DgwQOrLTMzM5N9jyTLyMgAYHybFRcXZzD9m2++aXJ8XFycpP5ctAxLFD26BQCvvPIKAMNYEkKUeVll9dJLL+l9fu211wymmTdvntF5tW3h/oQsYe2cxNUalSrq1q1b2Lp1K4QQAAoDduvWrejevTvCwsKsvThyAsX7RFHa/tGkSRN8/vnnVl/2pk2b7Nr3irbZlr+U9co2sp5topzaVlalrVvxbda2bduQm5trMN3Zs2dx8uRJXLp0yWB8bm4uNm/eXOKytGW0atWqVHUEgAMHDhgcobl37x62bdtmNJbKsqyyWr9+PQoKCvSGFf8MQLdzM4X7EyotW+QkMmFsb2aESqWCSqXSfc7KykJ4eDgePnwIPz8/XYXmzp2L06dPQ61W66Z1cXFBixYtsHz5cshkMosqSs7JVJ8oysXFBZ6ensjJybFJHVq0aIEVK1bo+l5WVhb8/f31+m5pSIkFrYyMDAwYMKBsDSil7KZDAXcv6TOo8+F7unAnn91iFODiJm2+x7nwPbPdgho6Pu0267333sOzzz5rcjpvb2+Tp+Kk8vHxwd69eyGXSz8BoFar0b17d5MxZYqfnx92796tW1Z5xEJ+fr7ZdVha3J+QVKXJSUoTC5IjdcmSJfD399f9hYeHG0xz8+ZNJCUlGQSzWq1GUlKS3jUFVDmY6hNFqdVqmyVNAHD69Gmr9j0psUDOTbvNWrt2rdnpypo0AUBOTg6OHz9eqnn27dtX6qQJKNw5lHZZ5kiJhZLWYWlxf0JS2SonkXyqbt68eZg5c6bus/aXRVG1atVC69atjWZ3LVu2RK1atSyqJDkvU32iKFsfcbJ235MSC1oeHh66/+/atQsKhcJq9ShKqVT+78iW3Opn4I0rshxbtq2sHj16hEGDBpVqHu0265VXXsHevXtNTmeNI06+vr5o27Ztqebp06cP/vWvf5U6efL39y/1ssyREgslrcPS4v6EpLJVTiL5iJOHhwf8/Pz0/oqTyWSYNm2ayeE8rFr5mOoTxadZvHixzfrHzJkzrVq2lFjQKrpchUIBT09Pm/zpJS3lFWfl1Lay/nl7e1vQtMJ+6+bmhsmTJ5uc7u233zY7XorFixeX6jQdULjhnzNnjtFxcXFxJvv7woULS70sc6TEgpubG4YOHWq1ZXJ/QlLZKiex+l11YWFhGD58uK5CMpkMw4cPR82aNa29KHISxftEUdr+0bJlS4wcOdLqyx49ejT7HpVK8W3WsGHD4OVleM1YkyZN0KJFC6Pjvby8MGrUqBKXpS3DEj169ECVKlX0hlWtWhVDhw41GktlWVZZxcXFwdVV/0ho8c8AEBwcbLYc7k+otGyRk9jkcQQjRozQBUBISAiGDx9ui8WQEyneJ4z1jxEjRiAoKMhqywwMDGTfI8kCAwMBGN9mrV+/3mD6t956y+T49evXS+rPRcuwxLp16/Q+a68nKr5suVxe5mWV1b///W+9z8uWLTOYZsmSJQbDZDKZri3cn5AlrJ2T2CRxUigUmDlzJqpVq4YZM2Y47LUPVH6K9omZM2di1qxZBv1DoVBg9uzZulMr3t7eiImJsWh5rq6umDNnDvse6Xnqqad0/y96fUOjRo0wZ84ck9usWrVqoVGjRrrPo0aNQkBAgNHxjRo1Qq1atQz6c3HFy7BEtWrVdDESExODatWqAdCPJZlMhhEjRpR5WWX15JNP6l3/FBUVZTBN8SNoMpkMI0eOxOzZs7k/IYtZOyeR/DiC4sp6GytRaeTl5ZX42pX4+Hh4enqWWJa1+6658orWW2r9LFF0OaV6pABg+eMIisxny7aVVXl9B86oPGMB0P8udu3aZfCojqLD+F1RebLJ4wiIiIiIKjsmTkREREQSMXEiIiIikoiJExEREZFETJyIiIiIJGLiRERERCQREyciIiIiiZg4EREREUnExImIiIhIIsO3LBI5IIVCgfj4eCiVSqNPG1YoFA75KgZtvbX/p/LH78BxFP0ujL20wsPDg98VOTwmTuQUZDKZydcvKBQKh301g7l6U/ngd+A4in4XeXl5ZscTOSqeqiMiIiKSiIkTERERkURMnIiIiIgkYuJEREREJBETJyIiIiKJmDgRERERScTEiYiIiEgiJk5EREREEjFxIiIiIpKIiRMRERGRREyciIiIiCTiu+qIKhiZpgCGr081Q51v/P8SlkNEVNkwcSKqYHySt1k8r++Z7VasCRFRxcNTdUREREQS8YgTORWFQoFvv/0WKpUKAODh4QGFQmHnWtmfQqFAfHy8RfMKIfTWp0wms2j5RKXBWCZnxcSJnIpMJoOXlxe8vLzsXRWHIpPJ4OnpafH8XJ9U3hjL5Kx4qo6IiIhIIiZORERERBIxcSIiIiKSiIkTERERkUQWXxwuROEj9rKysqxWGaLyoO2z2j5cVowFclaMBaJCpYkFixOn7OxsAEB4eLilRRDZVXZ2Nvz9/a1SDsBYIOfFWCAqJCUWZMLCnxoajQapqanw9fW16LkvtpCVlYXw8HCkpKTAz8/P3tUps4rWHsAx2iSEQHZ2NmrUqAG5vOxnqx0xFsxxhO/AUVT2dVHZY8FeKnu/K63yWF+liQWLjzjJ5XKEhYVZOrtN+fn5VajOWNHaA9i/Tdb4da3lyLFgjr2/A0dSmdcFY8F+KnO/s4St15fUWODF4UREREQSMXEiIiIikqhCJU4eHh5YuHAhPDw87F0Vq6ho7QEqZpucDb+D/+G6IHtgvysdR1tfFl8cTkRERFTZVKgjTkRERES2xMSJiIiISCKnTJxyc3Mxb948TJkyxWDctm3bUL9+fYSFhaFLly64du2ablxeXh4mTZqEiIgIhIWFYc6cOdBoNOVZdUn69++PatWqITIyEpGRkWjdurXeeHNtdGTOsv6d2eHDh9GxY0c88cQTqFOnDtauXasb99tvv6Fdu3aIiIhAgwYNcPDgQb15V69ejSeeeAI1a9ZEbGws7t+/X97Vt4m4uDjUq1dP97myrgeyj7LEZGVW2rgtV8LJrFixQoSGhorIyEgxefJkvXGJiYkiMjJS3LhxQwghxLvvvitatGihG//SSy+JCRMmiPz8fJGZmSlatWol1qxZU671l+Kpp54Shw8fNjqupDY6MmdZ/85s4sSJ4sKFC0IIIa5cuSJq1Kgh4uPjRVZWlqhZs6b4/vvvhRBCJCQkCH9/f3H79m0hhBA7duwQzZs3F+np6aKgoEDExcWJAQMG2K0d1nLjxg3h5eUloqOjhRCi0q4Hsh9LY7IyK23cljenS5xWrVolTp8+LRYuXGiQOA0bNkysXr1a9zk/P18EBQWJ5ORkkZ2dLby8vMT9+/d147/++mvRrFmzcqu7VA0bNhSnT582Os5cGx2ZM63/imTGjBlizpw54qOPPhKxsbF64/r27avrS+3btxe7d+/WjUtLSxOurq4iPT29XOtrbQMHDhRTpkzRbYAr63ogxyE1Jiuz0sZteXO6U3XTp09H8+bNjY775Zdf0LFjR91nV1dXtGjRAsnJyTh16hRq166N4OBg3fi2bdvi/PnzKCgosHm9SyMjIwMBAQFGx5lroyNzpvVfkaSlpcHf39+g3wCF6z85ORkFBQU4efKk3viQkBBERkbi3Llz5V1lq9m3bx8ePHiAQYMG6YZVxvVAjkVKTFZmpY1be3C6xMmc1NRUVKtWTW9Y1apVkZ6ebnJcQUGBw73JOzMzE126dEFUVBSGDBmCy5cv68aZa6Mjc6b1X1GcOHEC+/btw/Dhw832m7S0NKjVaoSEhBgd74xSU1MxZcoUrF+/3mB4ZVoP5FikxmRlZUnc2kOFSpzUajVEscdSqdVqyGQyk+MAONzLKLOzs3H9+nWcPXsW9evXR7du3ZCTkwPAfBsdmTOt/4rgyy+/RP/+/bFp0ybUrl27xNgA4JT9yhiNRoPhw4djzpw5iI6O1htXmdYDOZbSxGRlZGnc2oPDJk7aO8oiIyPRr18/SfMEBQUZ3AGTlpaG0NBQk+M8PT2t+pLL0jDVRu2bmX18fLBo0SIoFAqcOHECgPk2OjJHXP8VkVqtxpQpU7Bw4UIcPHgQffv2BWC+3wQGBkIIgYyMDKPjnc1bb70FX19fo3fdVqb1QI7BkpisjCyNW3tw2MTp+vXrur+9e/dKmqdly5ZITEzUfX78+DFOnjyJdu3aoUWLFrh48aLeRvHYsWNo06aNLlEpb1LbqFar4e7uDsB8Gx2ZI67/imjatGm4cuUKTpw4gcaNG+uGF+83QOH6b9++Pby9vREdHa03/vbt27h79y6aNm1abnW3lo8++gg//vgjAgMDERAQgD59+uDSpUsICAioVOuBHIMlMVkZWRq3dmGXS9KtwNhddTt37hSRkZEiJSVFFBQUiAULFuhdid+vXz8RFxcn8vPzRVpammjcuLHYtWtXOdfcvLt374pTp04JIYQoKCgQ7777rqhXr57Iy8sTQpTcRkfmDOvfmeXm5goXFxdx584dg3EpKSkiICBAHDp0SAghxP79+0VERITIyckRQgixcuVK0apVK5GRkSFUKpUYM2aMmP5/7d17UFTn/cfxzwLLZQkXLzELQoIDQqQ1cZqRizaR+Wmb8VbAiZmMtY5ObEeTtkrHxMmYTFNKGhr/sSNjaqda2yRGp01jc1GbgQha1NSMwdaxNpJohCANSBGQS4Dl94fjNisLPLJX9P2a2Znd8zxnz3ePB89nz3n2nPXr/Vq/rxw6dMj565zbeT3A/zz5m7zd3czfrb+FBSau+UZhYaFqa2uVlZUlh8OhvLw87dy509m+Y8cOPf7440pISFB0dLQ2bNiggoKCwBXsRnd3t1asWKHLly8rMjJS2dnZOnjwoCIjIyWN/BmD2VhY/2PZ+fPn5XA4lJ2d7TI9NTVVFRUV2rNnj5544gm1tLQoLS1Nb7/9tqKjoyVd+1b8+eefKz09XWFhYcrPz1dpaWkgPoZPJSUlsR7gN578TeJ/Rvq79Tdu8gsAAGCIwSUAAACGCE4AAACGCE4AAACGCE4AAACGCE4AAACGCE4AAACGCE63gPLycuXl5d30fA0NDTpz5oz3CwI8lJOTo7/97W+BLgMIuLy8POd9FBEcCE4euHjxon784x8rMzNT6enpysjI0PTp0/XMM8+4vWtzTU2NrFar7Ha724e78LNy5Urt2rXL+XrXrl1avny5pGv3urtw4YLb2pqbm7V8+XKlpaUpIyNDP/vZz+RwOCT976a6+/fv10svveTZSgBuUnl5udvtPzw8XEeOHBlyvvvuu8+lf0REhOLi4lymFRcX+/GTAJ6prKxUeHj4oL+FlJQUZ5+qqqpBN7gdzb4E3nNLXTncn7q7u/XNb35TRUVFOnHihPMKpq2trfrlL3+pb33rWzp58uSg+TIyMnT69Gmf17dq1So9+OCDevXVV9XZ2ally5Zp69atWrdunc+XDQxn3rx5amxsHDQ9NzdXYWFD/5f0j3/8w/n81KlTmjt3rqZPn64DBw44r6wPjDVZWVmjOrrqr30JBuOI0yh99tln6urqUlFRkctl3+Pj4/Xcc8/p1KlTunr1akBq6+npUXV1tZ5++mlJks1m03PPPad9+/YFpB7ARF9fn6xW67B9Ghoa9Pzzz2vVqlV67733tHDhQs2aNUt79+7Vl19+6adKAdzOOOI0SlOnTtU999yj9evXa82aNUpJSZHD4dC5c+e0efNmLVq0yGv30amoqFBHR4ck6YMPPhixf0hIiAYGBtTX1+f8Bt/T0+OyU7Lb7erq6lJhYaFXagRuVn9/v7788ktFRUVJkrq6uly20a6uLnV0dCgyMlKHDx/Wxo0bFRERoZUrV+r48eMKDw/XN77xDRUUFGjLli3atGmTUlJS9OabbyomJiZQHwvwOrvdrrCwMLdHauF/BKdRCgkJ0fvvv6+XX35ZP/zhD3Xy5EmFh4drxowZWrRokVavXu21ZXV2dqq1tdX5/PqORpK2bNmilpYWl/5Wq1X5+fkqKipScXGx/vvf/+rpp5/WmjVrnH0aGxv129/+lgG4CJgjR47o2WefdW6DXV1dio2NdbY//vjjstlsKikp0ZIlS1RZWen2y0haWprKyso0MDCgxsZGQhPGvP7+fvX39ys8PFzStf+vhzuNDf/iX8IDsbGx2rhxozZu3Kj169crKSlJGzZsGHaef//737Lb7UO2f/rpp7LZbC7TFi9erJUrV0q6Nji8vLzc2TZ+/Hi3v7h4+eWXVVJSov/7v/9TdHS0vv/97zsHlQPB6OrVq4qLi3O+/sMf/qC8vDwdPXpUiYmJg/q3trYqKipKERERLtMTExPdji8Egk1oaKhOnz6txMREWSwWWSwWhYSEyGq1au3atcPuT0azL4F3EJxuUn19vXJycgZN7+rqUkhIiLZs2TKo7bPPPlNoaKhmzJih3t5e5/SCggItX75cjzzyyKjrWbFihWpra/XPf/7TZXpUVJReeOEFvfDCC6N+b8Cf5syZ4xKcrps1a5bbUxTe+PsBAunBBx90nk0Yyv333+/8JfR1vtiXwBzB6SYlJSWpvr7er8tsbm52Xnagubn5puZNSUlRd3e3y7TQ0FDZ7Xb19PRoyZIl3ioT8MjevXtH7NPQ0KCysjIdP35cH374oU6dOqVXXnlFBQUF+t73vsfpDIxJjY2N+tWvfqX9+/ervb1dkhQTE6MFCxbor3/9q0JDQwNcIb6K/2VGqbGxUcXFxdq2bZtPlzNlyhTt2bNHe/bscU5bsGCB8fxDXedJEmOc4HcffPCB/v73v8vhcOjjjz9WfX29SkpK1NPTo+7ubvX09Gjt2rVu521qalJubq7Wrl2rnTt3KiEhQT09PTp79qyKi4t15MgR7dy508+fCPBMd3e3Zs2apRUrVqiiokITJ06UdG1737p1q3Jzc3XmzBkuuRFELAM3XlkLRmprazVv3rxhg8l1x44d09KlSwdNv3z5smw2m8tgb0lKSEjQiRMnRnzflJQUVVZWqra2ViUlJaqsrDQtX9L/gtNXL7AJ+FJ1dbXKy8tlsVgUGhqq0NBQWa1WRUREKDIyUtHR0crLy1NhYaFKS0tdLuT3xhtvaMuWLW4vknnhwgVlZmaqs7PTj58G8NyHH36o+fPnq6mpyW273W7Xu+++qwceeMBn+xLcHI44+UFubq7fT+8BwWj27NmaPXv2qOadMWOGzpw5oz/+8Y8qKChwXrqgqalJv/jFL5Sbm+vNUgG/yMzMVFRUlDZv3qy1a9fqjjvukCR1dHRo+/btCg8P17Rp0ySxLwkWXADTA3V1dUNe8t5ut7v8+g2AZ1JTU3Xw4EG9+eab+vrXv66pU6cqPT1dc+fO1aRJk/TGG28EukTgptlsNh09elQNDQ3Kzs5WRkaG0tPTlZWVpYsXL6q6uppfxwUZTtXdAnp7e9XZ2en2F0nD6ezsVE9Pj8aNG+ejyoDRuXLlimw224hXEgcAfyM4AQAAGOJUHQAAgCGCEwAAgCGCEwAAgCGCEwAAgCGCEwAAgCGCEwAAgCGCEwAAgCGCEwAAgCGCEwAAgCGCEwAAgCGCEwAAgCGCEwAAgCGCEwAAgCGCEwAAgCGCEwAAgCGCU5A4efKkvvjii0CXAQAAhkFw8qOkpCQdPHjQbduyZcu0f/9+P1cEAABuBsFpDLj33ntlsViGfeTk5AS6TAAAbnlhgS7gdtLV1aXu7u5Rzbt161Y99thjQ7ZbrdbRlgUAAAwRnPzk0qVLamlpUU1NjQoKCm56/jvuuEMTJ070fmEAAMAYp+r85JVXXtG4ceP0u9/9Tj09PW77/PnPf9azzz6rHTt2+Lk6AABgguDkBw0NDSotLdVrr72mpKQkbdiwwW2/lpYW1dfXq6mpyc8VAgAAE5yq87GOjg4tXLhQS5Ys0fz583XfffcpKytL8fHxKi4ulsVicfZdvXq1Vq5cGbhiAQDAsDji5ENnzpzRnDlzdOedd6qsrEySNHnyZFVVVem1115TXl6eurq6jN5r1apVI/6ybrQDzwEAgBmOOPnQ7t279bWvfU3bt29XZGSkc3paWpo++ugjHTlyRFFRUSO+z/Hjx9XX1+d8/YMf/EDjx49XaWmpS7+vLgMAAHgfwcmHSkpKhmyLi4vTokWLjN4nPj7e5XV4eLgiIyP5lR0AAH7GqTo/qKurk91u16VLlwJdCgAA8ABHnPygv79f//nPf9Tf3z9kn3379mnSpEku8ww1/qmvr0+9vb3q6Ohw2x4VFaXQ0FDPigYAAINYBgYGBgJdxK3uwoULmjJliurq6pSUlGQ0z759+1RYWDiq5R06dEh5eXmjmhcAAAyNI05+1NjYOGx7WFiY7Ha7JOk73/mO8S/ubhQeHj6q+QAAwPAITn40c+bMYdsnT56s+vp6SVJISAi/kgMAIMhwqg4AAMAQv6oDAAAwRHACAAAwRHACAAAwRHACAAAwRHACAAAwNOrLETgcDjU0NCgmJkYWi8WbNQE+NTAwoPb2diUmJiokhO8OAABzow5ODQ0NSk5O9mYtgF/dzJXcAQCQPAhOMTExkq7tfGJjY71WEOBrbW1tSk5Odm7DAACYGnVwun56LjY2luCEMYlTzACAm8UADwAAAEMEJwAAAEMEJwAAAEOjHuME3xgYGFB3d7ckKTIyknE4AAAEEY44BZnu7m7Nnz9f8+fPdwYoAAAQHAhOQearYYngBABAcCE4AQAAGCI4AQAAGCI4AQAAGCI4AQAAGCI4AQAAGCI4AQAAGCI4AQAAGCI4AQAAGCI4AQAAGCI4AQAAGCI4AQAAGCI4AQAAGCI4BRmHw+H2OQAACDyCU5Bpa2tz+xwAAAQewQkAAMAQwQkAAMAQwQkAAMAQwQkAAMAQwQkAAMAQwQkAAMAQwQkAAMAQwQkAAMAQwQkAAMAQwQkAAMAQwQkAAMBQmK/eOC8vz/m8srLSV4sBBmHbAwD4ik+OOM2dO3fY14CvfDU0uXsNAIAnfBKc+vv7h30NAAAwFnk9OA31DZ9v/vA1tj0AgK8ZB6eenh61tbW5PG400ngSxpvAVzZv3uxROwAAJoyD04svvqi4uDjnIzk5eVCf559/ftj3GKkdGK13333Xo3YAAEwYB6dnnnlGV65ccT7q6uoG9SE4IVAWLlzoUTsAACaMg1NERIRiY2NdHjcaaSwJY03gK0899ZRH7QAAmPD64PChxjExvgm+xrYHAPA1n1yOIDQ0dNjXAAAAY5FPglNFRcWwrwFfufHoEkebAADe5LNbrrDDQqCw7QEAfIWb/AIAABgiOAEAABgiOAEAABgiOAEAABgiOAEAABgiOAEAABgiOAEAABgiOAEAABgiOAEAABgiOAWZ2NhYt88BAEDgEZyCTEhIiNvnAAAg8NgzAwAAGCI4AQAAGCI4AQAAGCI4AQAAGCI4AQAAGCI4AQAAGCI4AQAAGCI4AQAAGCI4AQAAGCI4AQAAGCI4AQAAGCI4AQAAGCI4AQAAGCI4BZnIyEi3zwEAQOCFBboAuIqMjNSBAweczwEAQPAgOAUZi8WiqKioQJcBAADc4FQdAACAIYITAACAIYITAACAIYITAACAoVEPDh8YGJAktbW1ea0YwB+ub7PXt2EAAEyNOji1t7dLkpKTk71WDOBP7e3tiouLC3QZAIAxxDIwyq/dDodDDQ0NiomJkcViGdTe1tam5ORk1dXVKTY21uNCbyesO8+MtP4GBgbU3t6uxMREhYRwthoAYG7UR5xCQkKUlJQ0Yr/Y2Fh2/qPEuvPMcOuPI00AgNHg6zYAAIAhghMAAIAhnwWniIgI/fSnP1VERISvFnHLYt15hvUHAPCVUQ8OBwAAuN1wqg4AAMAQwQkAAMCQx8HppZdeUkZGhu6++25Nnz5db731ltt+999/vyZPnqyUlBSlpKSosLDQ00XfMtasWaN7773XbdtHH32knJwc3XPPPcrMzNR7773n5+qC33Drj+0OAOBNHo9xqqqq0qxZs2S1WnX48GE9/PDDqq+v14QJE1z63X333aqqqtKUKVM8KvhWc/HiRU2bNk3Jyck6e/asS1t7e7umTZumXbt2ad68eaqqqlJ+fr7Onj0ru90eoIqDy3DrT2K7AwB4l8dHnObMmSOr1SpJeuihh2Sz2dTU1DSoX0tLi+Lj4z1d3C2nqKhIq1atctv2+uuva+bMmZo3b56ka+v6oYce0t69e/1ZYlAbbv1JbHcAAO/y2hin7u5ubdmyRVlZWYNOm/T29qqzs5OrNd/gnXfeUUtLix555BG37ceOHdPs2bNdpmVnZ6umpsYP1QW/kdYf2x0AwNs8Dk6ffPKJkpOTZbPZtHv3bpWVlQ3q09LSIovFotTUVKWnp2v16tVqbGz0dNFjWkNDg5588kn9+te/HrbPXXfd5TJt0qRJunz5sq/LC3om64/tDgDgbR4Hp9TUVNXV1amzs1Pr169Xbm6uzp0759LnrrvuUl9fn86fP69jx44pNDRUixcv1u16CSmHw6Fly5bpqaeeUkZGxpD9+vv7B62j/v5+tzdVvp2Yrj+2OwCAt3ntVF1kZKSWLVumxYsX6/e///2g9us7+wkTJmjbtm3617/+pfPnz3tr8WNKcXGxYmJi9OSTTw7bb/z48WpubnaZ1tTUdNsPDDddfxLbHQDAu8K8/YYRERGy2WzD9hkYGJDD4VB4eLi3Fz8mbN++XVevXtW4ceMkSX19ferq6lJ8fLxOnDihqVOnSpIeeOABHT16VD/5yU+c81ZXV+uxxx4LSN3BwnT93eh23+4AAJ7z6IjT559/rtdff119fX2SpMOHD+svf/mLHn30UZd+n3zyiT7++GNJUk9Pj9atW6fs7GwlJSV5svgx69KlS2pra1Nra6taW1v1zjvvaOrUqWptbXXZ6X/3u99VRUWF3n//fUnS/v37dfbsWS1dujRQpQcF0/XHdgcA8DaPglNERIR27NihxMREpaamqqSkRG+99ZbS0tL06quvat26dZKuDdJdsGCBJk+erMzMTPX19elPf/qTVz7Arear6y0pKUl79uzRE088oUmTJqmkpERvv/22oqOjA1xl8GK7AwD4Ejf5BQAAMMS96gAAAAwRnAAAAAwRnAAAAAwRnAAAAAwRnAAAAAwRnAAAAAwRnIJISkqKamtrA10GAAAYAsEpAPLy8nT8+HGjvjU1NbJarbLb7W4feXl5vi0WAAA4ef1edRhZf3+/HA6Hcf+MjAydPn3ahxUBAAATHHEKgHPnzjnvoQYAAMYOgpOfVVRUqLe3V7/5zW/k7m4327ZtU0lJidrb2wNQHQAAGA7ByY/a29tVVFSk3bt3KyEhQT//+c8H9Rk3bpwmTpyokBD+aQAACDbc5NdPvvjiCy1dulTf/va3tWnTJnV2dmrx4sVKT0/Xiy++qPj4eKWkpKi8vFxpaWnO+WpqajRz5kxNmDBhyPf+9NNPZbPZ/PExAAC4rXFYww8GBgb06KOPKj8/X5s2bZIk2Ww2HThwQHfeeaeam5uHnHfGjBnq7e1VY2OjGhsblZOTo7KyMufrxsZGQhMAAH7Cr+r8wGKx6NChQ7JYLLpy5YpsNpusVqvCw8NVXFwc6PIAAIAhjjj5icVikSQ9/PDDqq6udtvnRz/6kcaPH+/PsgAAwE1gjJOf5eTkqLS0dMQLVx47dkxLly4dNP3y5cuy2WyKiopymZ6QkKATJ054s1QAAHADTtUFqdzcXNXX1we6DAAA8BUEpwDIz8+X1Wp127ZmzRqVlJT4uSIAAGCCU3UAAACGGBwOAABgiOAEAABgiOAEAABgiOAEAABgiOAEAABgiOAEAABgiOAEAABgiOAEAABgiOAEAABgiOAEAABgiOAEAABg6P8BKRGFPxDF4dc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3" name="Object 21"/>
          <p:cNvSpPr txBox="1"/>
          <p:nvPr/>
        </p:nvSpPr>
        <p:spPr>
          <a:xfrm>
            <a:off x="6858000" y="2019300"/>
            <a:ext cx="5791200" cy="461665"/>
          </a:xfrm>
          <a:prstGeom prst="rect">
            <a:avLst/>
          </a:prstGeom>
          <a:noFill/>
        </p:spPr>
        <p:txBody>
          <a:bodyPr wrap="square" rtlCol="0" anchor="t">
            <a:spAutoFit/>
          </a:bodyPr>
          <a:lstStyle/>
          <a:p>
            <a:r>
              <a:rPr lang="en-US" altLang="ko-KR" sz="2400" b="1" dirty="0"/>
              <a:t>2) </a:t>
            </a:r>
            <a:r>
              <a:rPr lang="ko-KR" altLang="en-US" sz="2400" b="1" dirty="0"/>
              <a:t>산도 분류 </a:t>
            </a:r>
            <a:r>
              <a:rPr lang="en-US" altLang="ko-KR" sz="2400" b="1" dirty="0"/>
              <a:t>DNN Model</a:t>
            </a:r>
          </a:p>
        </p:txBody>
      </p:sp>
      <p:sp>
        <p:nvSpPr>
          <p:cNvPr id="28674" name="AutoShape 2"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8676" name="AutoShape 4" descr="data:image/png;base64,iVBORw0KGgoAAAANSUhEUgAABwUAAASmCAYAAADPk3Q1AAAAOXRFWHRTb2Z0d2FyZQBNYXRwbG90bGliIHZlcnNpb24zLjUuMiwgaHR0cHM6Ly9tYXRwbG90bGliLm9yZy8qNh9FAAAACXBIWXMAAA9hAAAPYQGoP6dpAAEAAElEQVR4nOzdd3hUZdrH8d+kJyQkQGiBAKEICIgCCooKYkMXVBQbu2tfZddVLOu6tkVX17Zr2119de1l7Q3FBgpiB0RQAUVKICGhQ3rPzPvHMyeZhJRJMjNnyvdzXXOdmTNn5jwz0bk55z73/ThcLpdLAAAAAAAAAAAAAMJWlN0DAAAAAAAAAAAAAOBfJAUBAAAAAAAAAACAMEdSEAAAAAAAAAAAAAhzJAUBAAAAAAAAAACAMEdSEAAAAAAAAAAAAAhzJAUBAAAAAAAAAACAMEdSEAAAAAAAAAAAAAhzJAUBAAAAAAAAAACAMEdSEIBPVFZW6u2331ZZWZndQwEAIGCIfwCASEUMBABEGmIfwgFJQSDMPfHEE3I4HK3eHnnkkSZfn5ubqzPOOEPJycnq1q2bLrvsMhUXF0uSNm/eLIfDod27d2vfvn2aMWOGdu7cGciPBwBAmx188MF65plnJEkXXHCBZs+evd82xD8AQKjiGBAAgHoc/wENkRQEwtysWbOUm5vb4m3UqFFyOBz7vba4uFiTJk1Senq61qxZoy+//FJbt27VKaecIpfLZcOnAQCgdQMGDNDrr7/eYN3kyZN19913e/V64h8AIJRxDAgAiCQc/wFtQ1IQCDLPPPNMk1dxnnPOOQ22+/DDD3XKKaeoR48eiouLU/fu3XXsscdqw4YNDbZLSkpS3759W7xFR0crJiZmv7E899xzSk5O1qOPPqr+/ftr2LBhevnll7V69WotXrzYr98DACCy+Dr+dQTxDwAQDJ555hmlpaU1+/zBBx+sW2+9db/1HAMCAEJVe2NfRxD7EGn2/xcgANulpKTohx9+aLCuU6dOkiSn06nZs2frtdde0zXXXKObbrpJaWlp2rZtmz766KO60va2qKmpUVxc3H7rV6xYoWOOOabBFaQpKSk69NBDtWLFCg0cOFCSVFpaqtra2jbvFwAAT4GOf80h/gEAwh3HgAAAGMQ+RBqSgkAQioqK0oABA5p87rbbbtN7773XIChJ0tChQzV58uR27a+srKzupKs3GpfONzdWAADaItDxr62IfwCAcMExIAAALSP2IVzRPhQIIdu2bdM999yjRx55pMEJ0Y4qLi5WamrqfuvHjBmjTz/9tEEQLC4u1rfffquxY8fWrdu6das2b97ss/EAAOCpPfHvmmuu0ciRI+tuy5cv93p/xD8AgL9dcMEFOu2007R06VIdccQRSkxMVL9+/XTPPfcEZP8cAwIAAs2fsY/jP8B7JAWBEPLOO+8oLS1Np5xySqvbHnzwwU3OzdTUbdeuXTrhhBPkcDgaVFucd955Kiws1KWXXqpNmzZp7dq1Ouecc3TggQfqmGOOqdsuPj5e8fHx/vjIAAC0Kf5ZLr30Uj366KN1twMOOKDB83fffbcmT56sDz/8cL/XEv8AAIGQnZ2tSy+9VNdee62WLVumP/7xj7rlllv06KOPtuv9OAYEAAQ7X8c+C8d/gPdoHwoEocLCQiUkJDRY99Zbb2nt2rUaOXJkgx7Xzfn0009VU1PT5n3HxsbW3e/cubOWLFmiq666SgcddJBiY2M1c+ZM3XfffV6NAQCAtvBF/LMMGzZMRx55ZN3jxtUQxx13nCZPnqyHH354v9cS/wAAgfDzzz9r9erVGjJkiCRp1KhR2rt3r26//XbNnj1bUtOx0VJVVaXTTjut7jHHgACAYOfr2Gfh+A/wHklBIAilpKRo2bJlDdZlZmbq7bffbnDA1pK0tDRJUn5+vlatWqWTTz652W0//PBDjRo1Sn369Nnvuf79++utt95qdh9z585VUlKSnE6n5s6dW7dfAADayhfxz1vjxo3TzJkzNX/+/CafJ/4BAPxtzJgxdSdFLaeeeqruuece7dq1S1LTsdEyY8aMBo85BgQABDtfxz5vcfwH1CMpCAShqKgoDRs2bL/1GRkZ+vTTT9v0XlYp/tatW5vd5o9//KPuvvtuzZw5s8nnt27dqszMzGZff9ttt9Xdv+CCCwiMAIB28WX88wXiHwDAn3r27LnfOquywTox2lxslNRsCzOOAQEAwcpfsc8XiH2IFCQFgRBy3HHH6dZbb9WKFSsaTHTrjfa0kbFkZGTUBebm7Ny5UyNGjGj3PgAAaE574t/111+vu+++u+7xunXrNHXq1Dbtl/gHAPCnsrKy/dZt2bJFktSrV68Ovz/HgACAYOOv2MfxH+A9koJACJk4caImT56siy++WJ9++qnXV6Tk5eV1qO1aVFSU0tPTW9ymIwecAAC0pK3x7+WXX1ZFRcV+6wcOHNim/RL/AAD+tHz5cu3Zs0fdunWrW/f8889r7Nix6tq1a4fem2NAAEAw8kfs4/gPaBuSgkAQcjqd2rx5c4N10dHRyszM1Isvvqhjjz1WY8aM0fXXX68jjjhCUVFR2rJli95++21dcsklOuywwxq8NiMjQ+vWrWt2f6NHj/bHxwAAoE18Ff8mTJhgw+gBAGibuLg4nXzyybrzzjvVpUsXvfDCC3r11Vf1wQcfdPi9OQYEAAQjf8Q+jv+AtiEpCASh4uJiZWVlNVjXrVs37d69W71799ayZcv04IMP6uGHH9bVV1+tqKgo9enTR8cdd5z69++/3/u5XK4mr5jxfB4AALv5Ov4BABDMDj/8cE2bNk0XXXSRduzYoVGjRmn+/Pk6/vjjO/zeHAMCAIKRP2MfAO+QFASCzAUXXKALLrigxW2Sk5N188036+abb/bqPbdt26bu3bv7YHQAAPiHP+IfAADB7pJLLtEll1zS5HOtxcZVq1Y1+xzHgACAYOWv2AfAOyQFgTB32mmnBeQq0F69eqm6uloxMfysAACCm+eB5MEHH6y4uLh2vxfxDwAQbDgGBACgHsd/QEP81wvAZwiIAIBQc9VVV3X4PYh/AIBIRQwEAIQSjv8AKcruAQAAAAAAAAAAAADwL4eL2aUBAAAAAAAAAACAsEalIAAAAAAAAAAAABDmSAoCAAAAAAAAAAAAYY6kIAAAAAAAAAAAABDmYuweQDBzOp3Kz89XSkqKHA6H3cMBADTB5XKpuLhYGRkZioriWhdfIP4BQPAj/vkWsQ8AQgPxz7eIfwAQGnwZ/0gKtiA/P1+ZmZl2DwMA4IXc3Fz17dvX7mGEBeIfAIQO4p9vEPsAILQQ/3yD+AcAocUX8Y+kYAtSUlIkmS+6c+fONo8GANCUoqIiZWZm1v1mo+OIfwAQ/Ih/vkXsA4DQQPzzLeIfAIQGX8Y/koItsMrmO3fuTGAEgCBHqxPfIf4BQOgg/vkGsQ8AQgvxzzeIfwAQWnwR/2i+DQAAAAAAAAAAAIQ5koIAAAAAAAAAAABAmCMpCAAAAAAAAAAAAIQ55hQEAC+5XC7V1NSotrbW7qFElOjoaMXExDBnBADYhPhnD+IfANiL+GcP4h8A2Iv4Z49Axj+SggDghaqqKm3btk1lZWV2DyUiJSUlqXfv3oqLi7N7KAAQUYh/9iL+AYA9iH/2Iv4BgD2If/YKVPwjKQgArXA6ncrOzlZ0dLQyMjIUFxfHVYsB4nK5VFVVpV27dik7O1tDhgxRVBSdrwEgEIh/9iH+AYB9iH/2If4BgH2If/YJdPwjKYjItX27dN990u9+Jx1wgN2jQRCrqqqS0+lUZmamkpKS7B5OxElMTFRsbKy2bNmiqqoqJSQk2D0kAM355BNzu+UWKTHR7tGgg4h/9iL+AWiWyyU9+qhUWSnNmSNxws6niH/2Iv4BYWbLFunf/5bOPls69FC7R4MWEP/sFcj4R1IQkevqq6WXX5Y2bZLeeMPu0SAEcIWiffjugRAxa5a0c6fUubP0l7/YPRr4CL/B9uG7B9CkDz6Q/vAHcz8zUzrjDHvHE6b4DbYP3z0QRs49V/r6a+npp6XNm6WUFLtHhFbwG2yfQH33/IURuV5/3SzffNPecQAAEA5KSkxCUJJ++MHesQAAEM7ef7/+/ocf2jcOAABakp1tEoKStHevuagFgO1ICiJy1dTYPQIgKF1zzTV6++23vdp27969OuaYY1RcXNzh/d56662aPXt2h98HgE127aq/74PfBCCQiH0AQop1glWSVqywbxwIecQ/AH61fHnDx0uW2DMOoJFIj3+0D0XkiouTqqrsHgUQdO6//36vt+3atasWL17sx9EACBkFBfX39+2zbRhAexD7AIQMp1Nas6b+8erVUm2tFB1t35gQsoh/APxq5UqzTEqSyspMzAKCQKTHPyoFEbliyIkDAOAznolAzwQhAADwnfx8qbKy/nF1tbR9u33jAQCgOatWmeVvf2uWP/4ouVy2DQeAQVIQkcvprL9PQEIbuVxSaak9t7b+51pQUKDf//73OuCAA9SvXz9NmjRJy90tHC644ALdeOONmjp1qnr06KGSkhJNnjxZL7/8ct3r//vf/yorK0t9+/bVcccdpzlz5uiCCy6QJG3evFkJCQl1206ePFkPPfSQpk+frr59+2r48OH67LPP6p7/+OOPNWHCBPXv31/9+/fXP/7xj/b/EQAEF5KCESFU4h+xD0DY2rjRLAcNkvr3N/e3bLFvPBHCrvjHsR+AkPbTT2Z55pmmon3fPmnbNnvHBK+FyrGfRPxrK0qlELk8f12qqqT4ePvGgpBTViYlJ9uz75ISqVMn77c//fTTNXr0aK1evVpxcXF69913NXXqVK12t2146aWX9OGHH+qAAw7Y77ULFy7U3//+d3300UcaNmyYvv/+ex1//PE6+eSTm93fY489pnfffVeDBg3Sv/71L5133nnavHmzJKmsrEwvvPCCBg8erJycHI0cOVLTp0/XsGHD2vQdAAhCJAUjQqjEP2IfgLDl/m1RVpY5jt2yxdyOOMLWYYU7u+Ifx34AQlZNjbR1q7k/dKi5mOWXX0yiMCPD3rHBK6Fy7CcR/9qKSkFELs9KwYoK+8YB+NF3332ndevW6R//+Ifi4uIkSdOnT9eUKVP0yiuvSJJOOOEEDR06VA6HQw6Ho8Hr//Of/+j666+vC1yjR4/WhRde2OI+L774Yg0aNEiS9Lvf/U5btmzR7t27JUmnnHKKBg4cqPXr12vNmjXq3r271q5d69PPDMAmnknB0lLTzgywAbEPkjR79uygOvAGfMZqFZqRIfXta+7n59s3HgQN4h+AoLJtm5nzNiZG6t3bXMwiUd0OnyP+tR2VgohMLpe5YsVSXi6lpto3HoScpCRz1Ypd+/bWxo0bNXjwYMU0mkNz0KBBys3NlST1t9oONWHDhg26+uqrG6zr0qWLduzY0exr+vTpU3c/MTFR8fHxKikpUXp6uv75z3/q8ccf14gRI5SVlSWXy6WqqirvPxCA4NW4OrCoSOrWzZahwH9CIf4R+5CTk6Pnn39emZmZdg8F8D3rt6hnT1MpKEm7dtk3nghhV/zj2A9AyLKSf5mZpnUoLa9DTigc+0nEv/YgKYjIVFHRsH1oebl9Y0FIcjjaVsZul8zMTG3atEm1tbWKjo6uW5+dna2jjz5ae/bsUVRU80Xj3bp101ar3YPbpk2b2jWWjRs36u9//7tycnKUkpIiyZToAwgTpaUNHxNbw1IoxD9iH66++mpdeOGF+vjjj+0eCuB7VqVgr171sZakoN8R/9qG+AegLvlnJWNICoacUIh9EvGvPWgfisjU+EQlJy4Rpg499FD17t1b119/vardrfzee+89ffXVVzr33HNbff3ZZ5+tu+66qy44Llq0SG+//Xa7xlJVVaXa2loVFhZKkp577jn98ssv7XovAEGocSwtK7NnHIh4xL7INn/+fO3du1czZ860eyiAf3gmBbt3N/dJCkLEPwBBJifHLPv1M8sBA8zSmhsX8BHiX9tRKYjI1LhklzkFEaaio6P17rvv6rrrrqsrpR8+fLg+/vhjde3atdXXz549Wzt37tThhx+umJgYTZkyRRdffLGKioraPJbhw4fr6quv1mGHHabExESdc845mjBhQns+FoBgxAU3CBLEvsiVn5+vyy+/XAsWLNC2bdta3LayslKVlZV1j9vz9wVs4ZkUdJ9wIikIifgHIMhYsalnT7OkUhB+QvxrO4fL5dlDEZ6KioqUmpqqwsJCde7c2e7hwJdyc+uvVJGkL76QJk60bzwIahUVFcrOzlZWVpYSEhLsHo7tZs2apUMPPXS/ftv+1NLfgN9q3+M7RbvMnCm98Ub946++kg4/3L7xoMOIf/XsiH0S8a8tnE6npkyZopkzZ+qPf/yjPv30U82ePVs///xzk9vfeuutuu222/Zbz/eJoNe1q7Rvn7RmjbR3r3TUUdKgQdKGDXaPLGwQ/+oR/8If3yf85vzzpeeek+6+W7r+elMhmJUlxcWZ4gyHw+4RohHiX71wj3+0D0VkcpcS16GaAWjSmjVrtG7durrHb7zxhhYsWKBZs2bZOCoAQYn2oQgTxL7Q9Le//U0pKSm6/PLLvdr+hhtuUGFhYd0tNzfXzyMEfKCy0iQEJVN5YbUP3bnTvjEhbBD/APjUnj1mmZ5ulr16mWVVVX0sA4JAJMY/2ociMjVuH+rROghAvYKCAv3xj3/Url27FBMTo6FDh2rhwoXqabV/AAAL7UMRJoh9oemxxx5TaWmpunTpIkmqqalReXm50tLStHz5cg0ZMqTB9vHx8YqPj7djqED7Wcm/2FipS5f6KoviYnNMy3/T6ADiHwCf2r3bLLt1M8uEBBO79u2Ttm0zle9AEIjE+EdSEJGpcaVg48cAJEkTJ07UypUr7R4GgFBApSDCBLEvNDWeQ7C19qFASLLmE+zRQ4qKMidXo6Ikp9NUZGRk2Ds+hDTiHwCfsioFraSgZOKUlRQcMcKecQGNRGL8o30oIlPjJGDjykEAANA2VlIwOtosSQoCAOBbVtWF1TbU4ZBSU839wkJ7xgQAQFOaSgr27m2WjS7mAhBYJAURmUgKAgDgW1ZS0Droo30oABtNnjyZKkGEH2sOJs+Wa2lpZllQEOjRAADQtNra+rhEUhAIOiQFEZloHwoAgG9ZSUDrRCWVggAA+NbevWbpnjtTEpWCAIDgs2+f5HKZ+54XslhJwfz8wI8JQB2SgohMVAoCAOBbjSsFSQoCAOBbVAoCAEKB1e46NVWKja1fT6UgEBRICiIykRQEAMC3SAoCAOBfVAoCAEJBU/MJSiQFgSBBUhCRifahAAD4jstVnwS0KhYqK20bDgAAYYlKQQBAKCApCAQ1koKITFQKAgDgO1VV9XNGWCcnia0AAPgWlYIAgFDQXFKwVy+z3L49sOMB0ABJQUQmKgUBAPAdq3WoRKUgAAD+QqUgACAUWEnB9PSG662kYEkJ000ANiIpiMhEpSAAAL5jJQUdDiklxdwnKQgAgG+1VClIUhAAECx27zbLxpWCKSlSQoK5v2NHYMcEoA5JQUQmkoLoKJdLKi2152a16PPCgAED9MQTT+ioo45St27ddMopp2jnzp26+OKL1b9/f/Xv318vvfSSJKm2tla33Xabhg4dqqysLF1yySUqLS2VJFVXV+uyyy5TVlaWMjMzNWnSJG3atKluPw6HQ/PmzdNhhx2mXr16acqUKcrLy/Ptdw4geFVUmGVCghQfb+6TFAxPxD/iHwD7WJWCnklBq1KQ9qH+ZVf8a0Psk4h/AIJEc+1DHQ5aiIYSjv3CNvaRFERkon0oOqqsTEpOtufWxhYLr776qj788ENt3bpVe/fu1ZgxY3Tsscdqy5Yteuqpp3TppZeqtLRUt956q5YvX64VK1Zow4YNqq2t1S233CLJBMbx48frl19+UW5urkaPHq2bbrqpwX6ee+45LVq0SHl5eerWrdt+zwMIY9bFNfHxUlycuU9SMDwR/4h/AOxjVQp6tg9lTsHAsCv+taO9HvEPgO2aSwpKUs+eZkmlYPDj2C9sYx9JQUSmxpWBVAoijF1++eXq1KmTEhMTdfbZZ6tr166aNWuWJOnYY49VXFycNmzYoIceekj//ve/lZycrOjoaF177bV64403JElJSUm66KKLVFJSoqVLlyo5OVlr1qxpsJ8bb7yx7rUXXXSRvv3224B/VgA2seJoXFx9pSCxFTYj/gEIK+Xl9RfceFYKJiebZUlJ4MeEoET8A2A7b5KCVArCh4h9bRNj9wAAW9A+FB2VlGTfgXdSUps272n9g0tSSkqKMjIyGjyfkpKiwsJCFRcX65hjjqlb73K5VOL+jNnZ2TrvvPPkdDo1fPhw1dTUqKrR/zd9+vSpu9+lS5e61wKIAE0lBakUDE/EP+IfAHtYVYLR0VLnzvXrrbl8i4sDP6ZIYlf8a2Psk4h/AIKAlRRMT9//Oat9KJWCwY9jv7CNfSQFEZloH4qOcjikTp3sHoXPxMTEKD4+XitXrlQXzyuP3ebOnasTTjihrqT+zTff1DfffBPoYQIIViQFIwfxj/gHwB7WfIJpaea32GIlBUP0pFTIIP4R/wB4b/dus6R9aGgj9oVt7KN9KCITlYJAA1FRUfr1r3+tP/3pTyovL5ck5efn66uvvpIkVVZWap/7RMTu3bv1wAMP2DZWAEGIpCBCFPEPQMhoaj5Bqb59KJWCaAPiHwC/cblabh9qVQrSPhQBRuyrR1IQkYmkILCfBx98ULGxsRo6dKgGDRqkmTNnqtr9/8qtt96qL774Qn379tW0adN0zjnn2DxaAEHFMykYF2fukxREiCD+AQgJVqVg4yvbrUrB8nKppiawY0JII/4B8Ivi4vp4RKUgggyxz3C4XC6X3YMIVkVFRUpNTVVhYaE6e/bsR+i75RbpjjtMNUNlpXTqqdLbb9s9KgSpiooKZWdnKysrSwkJCXYPJyK19Dfgt9r3+E7RZu+9J02bJo0bJ913nzRpkjR0qPTzz3aPDB1A/LMf8S9w+D4R9J5+WrroImnqVOmDD+rXV1ZK1u9DQYGUmmrL8MIJ8c9+xL/A4fuEz2VnSwMHmtjkrsZq4IsvpKOOMtts3Bj48aFZxD/7BSr+USmIyGRVClp9kakUBACg/WgfCgCAfzVXKRgXJ8XEmPu0EAUA2M1qHZqe3vTzVvtQKgUB24R9UvDee+/V0KFD1a9fP40aNUrvvPOO3UNCMLCSgklJZklSEACA9rPiaHw8SUEAAPyhuTkFHY76FqIlJYEdEwAAje3ebZZNtQ6V6tuHlpYStwCbhH1ScPz48Vq9erVycnL08MMP6+yzz9Ye64oFRK7GlYKN5xgEgBDHRTEIKCoFAQDwr+YqBaX6pCCVggAAu1nn3ZtLCiYn1xdpUC0I2CLsk4KTJk1SbGysJOnoo49WUlKSdu3aZfOoYDvahwIIc1wUg4DyTArGxZn7JAUBAPCdggKzTEvb/7nkZLMkKQgAsFtrSUGHo75akKQgYIuwTwpaKioq9OCDD+qwww7TsGHD7B4O7Na4fSiVggDCDBfFIKCaqhTkghsAAHynsNAsm0oK0j4UABAsWksKSvXzCm7f7v/xANhPjN0D8LeNGzdq8uTJysvL07hx4/TSSy81u21lZaUqPa5qLyoqCsQQYYfGlYJUM8ALLpfL7iFELL779quoqNCjjz7KRTHwr6aSgtXVktMpRUXMNWhhi99g+/DdA6jTUqUg7UP9gt9g+/DdAyHMm6QglYJBjd9g+wTquw/7szSDBg1Sbm6uysrKdNVVV+nwww/X+vXrm9z2rrvuUmpqat0tMzMzwKNFwFgnL6kUhBesaquysjKbRxK5rO/e+lugdRs3blRmZqaSkpL04osv6j//+U+z21ZWVqqoqKjBDWiTppKCnusRkoh/9iP+AajjTftQKgV9gvhnP+Jf2zGnPIKGlRRMT29+GyspSKVgUCH+2S9Q8S/sKwUtCQkJmjVrlj755BM9++yzuuOOO/bb5oYbbtA111xT97ioqIjEYLhqXClIUhAtiI6OVlpamnbu3ClJSkpKksPhsHlUkcHlcqmsrEw7d+5UWlqaoqOj7R5SyLAuiqmoqNCbb76pww8/XF9++aWGDBmy37Z33XWXbrvtNhtGibDRXFKwslJKSLBnTOgw4p99iH8A9kOlYMAQ/+xD/Gu/8ePH6+qrr1ZsbKw+++wznXjiidq6dau6tVStBfjD7t1m6U37UCoFgwrxzz6Bjn8RkxS0xMfHK8mqDmviuXjPE1kIXyQF0Ua93P9gsQIjAistLa3ub4C24aIYBIRnUtDzijbac4c84p+9iH8A6pAUDCjin72If203adKkuvuec8qTFETA0T40pBH/7BWo+BfWScG8vDx99tlnOvPMMxUTE6PPPvtM8+bN05IlS+weGuzWOClIezO0wuFwqHfv3urRo4eqSSIHVGxsLFeI+gAXxcCvPJOCUVEmMVhdTXwNA8Q/+xD/ANSprpZKS8192ocGBPHPPsS/jmFOedjOm6SglfSgfWjQIf7ZJ5DxL6yTgvHx8XryySc1Z84cpaSkaNCgQXrnnXc0ePBgu4cGu1k/aswpiDaKjo7mAAVBj4tiEHCeSUHJtBCtrqZSMIwQ/wDARoWF9fc7d97/eSoF/Yb4h1CxceNGTZ48WXl5eRo3bpxeeumlJrerrKxUpce/0ZlPHj5HpWBYIP6Ft7BOCqanp+vjjz+2exgIRo2TglQyAAgjXBSDgGsqKVhSQlIQAABfsJKCnTo1bNNtoVIQiHjezinPfPLwq4qK+sr29PTmt7OSgtu3Sy6XxLx1QEBF2T0AwBbMKQggjFkXxezcuVMbN27UggULNHbsWLuHhXBmJf88k4Ke6wEAQPu1NJ+gVH9ca52IBRCxrDnlp0+frmeffXa/52+44QYVFhbW3XJzc20YJcKWVSUYHS2lpja/nZUULC/nghbABmFdKQg0i/ahAAD4TuNKQWtJUhAAgI4jKQigjZqbU5755OFXVlKwa9eWq/+Sk03sKi011YJWG2wAAUGlICJT40pBp1OqrbVvPAAAhLKm2od6rgcAAO3nbVKwrCwQowEQZPLy8vTSSy+ppqZGkurmlD/rrLNsHhkijjfzCVp69TJL5hUEAo5KQUSmxpWC1jomUAUAoO2aqxQkKQgAQMe1lhS0jmupFAQiEnPKI2i0JSnYs6e0cSNJQcAGJAURmZpKClZVSQkJ9owHAIBQRqUgAAD+Q/tQAC2w5pQHbGclBdPTW9/Wmldw+3b/jQdAk2gfisjUuH2o5zoAANA2VAoCAOA/JAUBAKFg926zpH0oENRICiIyWScp4+OlqKiG6wAAQNuQFAQAwH8KC82SpCAAIJi1tX2oRKUgYAOSgohMVlVgbKy5ea4DAABt01xSsLLSnvEAABBOrErB1NSmn/dMCrpcARkSAAD7aUtSkEpBwDYkBRGZrARgXFz9iUuSggAAtI9nBb5EpSAAAL7UWvvQpCSzdDqJvQAA+1ApCIQEkoKITE1VCnLwBABA+9A+FAAA//FICm7bJv3yS6PnrUpBiRaiAAD7WEnB9PRmN/npJ+mKK6RH33InBakUBAIuxu4BALagfSgAAL7TOCloVQySFAQAoOPcScEfc9M0boAJrw89JF15pfv5mBgTg6uqTFKwa1e7RgoAiGS7d5tlM5WCq1ZJEydKZWXSAPXSbEmuHTvkcLkkhyNgwwQiHZWCiEyeSUGqGQAA6BgqBQEA8B93UvAfj6fVhdYbb5RKSjy28ZxXEAAAO7TQPrS2Vvrtb01C8KCDJGe6qRR0VFRIRUWBHCUQ8UgKIvI4neYmUSkIAIAvkBQEAMB/CgslSV//nKbERDO1YGmpNG+exzYkBQEAdqqtrW933URS8PXXpdWrTQxbtEh6+OkkFSlFklSwjhaiQCCRFETk8Uz+eVYKkhQEAKB9mksKVlbaMx4AEevee+/V0KFD1a9fP40aNUrvvPOO3UMCOqa2tq6CokBpOukkMxeTJL39tsd2SUlmSVIQAGCHffskl8vcb6KN9b33muXVV5uc4a9+Je2LM9WCS17ZHqhRAhBJQUSixklBq1KQagYAANqHSkEAQWL8+PFavXq1cnJy9PDDD+vss8/WHquVFRCKPFqqFSpV06ZJxx1nHn/1Vf3517pKwbKywI4PAACpfj7B1NT6c61umzZJ330nRUdLf/iDWedwSNF9ekmSvn2fSkEgkEgKIvI0lxSkUhAAgPYhKQggSEyaNEmx7n/fH3300UpKStKuXbtsHhXQAe5WbGVKVLXiNGmSNG6cFBMj5edLOTnu7WgfCgCwk/Xvre7d93vKand99NFSenr9+i7DTKVgwbodVqdsAAFAUhCRxzP5FxPDiUsAADqqcVIwPr7hegAIsIqKCj344IM67LDDNGzYMLuHA7SfOylYoDT16CFlZZlOoaNHm6eXL3dvR1IQAGAnq1LQM+vn9tZbZjljRsP1nQaaSsFerm1avNifgwPgiaQgIo+VFIyJMbXqVAoCANB+Lld9DKVSEIDNNm7cqMzMTCUlJenFF1/Uf/7znya3q6ysVFFRUYMbEJQ8koLjx5tDWEkaNcos16xxb0dSEABgp2YqBXfulL780tw/9dRGr+nTR5LUV1u1cKGfxwegDklBRB7rxKWVDLROXJIUBACg7TzjJ0lBADYbNGiQcnNzVVZWpquuukqHH3641q9fv992d911l1JTU+tumZmZNowW8IJHUtCqDpSkESPMsi4pmJRkliQFAQB2aCYp+O67ktMpjR0r9evX6DXuFf2Uo0WLAjBGAJJICiISWScoraSgteTEJQAAbecZPxsnBSsrAz8eAJCUkJCgWbNmafr06Xr22Wf3e/6GG25QYWFh3S03N9eGUQJecE+yVKA0jRxZv9pKCq5d615hVQqWlQVubAAAWJpJCr79tlmedloTr3EnBTOVq59/FvMKAgESY/cAgIBrXClI+1AAANrPM/FHpSCAIBMfH68kq4Kq0fp4a/5TIIi59hXIIZMUPGhE/foDDzTLX36RamulaNqHAgDs1MScgiUlqmsL2mRS0N2pIVO5csipFSuiNGWKf4cJgEpBRCLmPQIAwHes+BkVJUVHm/vEVgA2yMvL00svvaSamhpJ0meffaZ58+bprLPOsnlkQPsV5RSYpSNNBxxQv75vX3N9a3W1lJcn5hQEANiriUrBDz8015AOHlxf4d5Anz6Sw6F4VamHdurbbwMzVCDSkRRE5KFSEAAA37ESf1YiUJKs6huSggACKD4+Xk8++aQyMjI0aNAg3XHHHXrnnXc0ePBgu4cGtNu+7AJJUnS3tAahNjpa6t/f3M/OFklBAIC9mkgKerYOdTiaeE1srNS7tyRTLbh8uV9HCMCN9qGIPI2TglQzAADQfk0lBYmtAGyQnp6ujz/+2O5hAD5Vml8gSUrslbrfc1lZ0oYNJik4yWqTS1IQAGAHq32oOylYVSXNn29WNdk61NKvn5Sfr37K0YoVh/p1iAAMKgUReagUBADAd0gKAgDgNzW7CyRJyX3T9nsuK8ssqRQEANjK5aqvFHTPKbhkiVRYKPXsKU2Y0MJr+/UzC+UoO5swBgQCSUFEHpKCAAD4TktJwcrKwI8HAIAw4igokCR17pe233NWUnDzZtUnBcvKAjEsAADqlZZKFRXmvrtS0Godesop9VPPNykzU5I0NDFXkvTTT34aI4A6JAUReWgfCgCA71ApCACA38SWFkiSug1K2++5AQPMkkpBAICtrCrBhASpUyc5nfVJwRkzWnmtu1JweKccSdKaNf4ZIoB6JAUReaykoHXCkkpBAADaz0r8xcfXryMpCABAh9XUSJ2q9kqSeh3Ydb/naR8KAAgK27aZZe/eksOhb7+V8vOl5GRpypRWXuuuFOwfRVIQCBSSgog81glKKgUBAOi4pioFrQQhsRUAgHbLyZG6yiQFuw/dPyloVQrm5Uk1cUnmAUlBAECg5eebZe/ekqQ33zQPTz654bWjTXIHsx7lWySRFAQCgaQgIg9zCgIA4Du0DwUAwC82/VSpZJkkX1T3bvs93727FBMjuVzS7nIqBQEANrEqBTMy5HJJr75qHp55phevHThQkpRUvFOdVMKcgkAAkBRE5GncPtRakhQEAKDtSAoCAOAXeav3SZJqFSV17rzf81FRdUUZ2l5MUhAAYBOP9qErVpi21klJplKwVampUldTDZ+lbG3ZwmEk4G8kBRF5GrcPtZZEHAAA2q6lpGBlZeDHAwBAmNj50x5JUnlCF5MBbEKfPmaZV+BOCpaXS05nIIYHAIDh0T7UqhKcPt0kBr3irhYcHrdJTqe0ZYvvhwigHklBRB7ahwIA4DtUCgIA4Bf7Npr5BGtS9p9P0GIlBXP3dqpfWV7uz2EBANCQu1KwtmeG/vc/s+qss9rwendScGyXTZKkjRt9OTgAjZEURORprn0oJy4BAGg7koIAAPhFeZ5JCrq6Np8UzMgwy5xdifUraSEKAAgkd1Lwm5zeys83c95Om9aG17uTgiOTSAoCgUBSEJGnufahVAoCANB2jeOqJMXHm6XTKdXWBn5MAACEgZqdJikY0731SsGt+VFSojsxSFIQABBI7vahz3xkJrq96KKG14y2yp0UzJJJCm7Y4NPRAWiEpCAiT+P2oVaUIikIAEDbWUlBKxEoNTwCpFoQAIA2Ky2V4kpNUjA+o/VKwfx8SZ061b8YAIBAqKqS9pg5cN/6preio6XLLmvje7iTgr3LqBQEAoGkICJP4/ahVnKQk5YAALRdS+1DPZ8HAABey82VusokBeN6dWt2O6tSMC9PJAUBAIHnrhKscsRpj7rp/POlrKw2voc7Kdh5b7YcclIpCPgZSUFEHtqHAgDgO021D/W8X1kZ2PEAABAGcnKkbjKVF2phTsEmk4JlZf4dHAAAluxsSdJmV38lJDh0883teI/MTCk6WtHVleqtbdq0ycxEAcA/SAoi8jTXPpRKBgAA2q6pSkGHg0p8AAA6ICenvlKwpaRgz55mWVwsOROSzAMqBQEAAVL8g0kKZitLc+e2o0pQkmJipP79JUlDojepstJ9sQsAvyApiMjT+OQllYIAALRfU0lBz8ckBQEAaDNvk4KpqR4hN5b2oQCAwPrkCZMULOyapWuv7cAbuVuIjuti5hXMyenoyAA0h6QgIg+VggAA+E5zScH4+IbPAwAAr3mbFHQ46qsFy6NJCgIAAueDD6SS1SYpePi5WQ1mkWgzd1JwZCeSgoC/kRRE5GmcFKRSEACA9rPiJ5WCAAD4jLdJQak+KVjmICkIAAiMmhppzhwpSyYpmHl0e/qGenAnBYdEkRQE/C2ok4J79uyxewgIR7QPBRDkiH8IKa21D62sDOx4AIQs4h9Qrz1JwRIXSUEgFBH/EIr+9z9p/XppUJRJCrZvMkEP7qRgZtVGSSQFAX8K6qTgoEGDdP7552vp0qV2DwXhhPahAIIc8Q8hhTkFAfgI8Q8wnE5pe06VOqvYrOjWrcXtraRgUW2yuUNSEAgpxD+EGpdLuu8+KUHl6uXcZlb6KCmYXmySjCQFAf8J6qTg5s2bNW7cOF122WUaN26cnnrqKVVUVNg9LIQ62ocCCHLEP4QUkoIAfIT4Bxg7d0qdqvdJklwOh5Sa2uL2VlKwoNpdKVhS4s/hAfAx4h9CzapV0o8/SsNjTVWfOndu9QKWVrmTiklF25WgcpKCgB8FdVIwLS1NV1xxhVatWqX/+7//0/LlyzVixAj96U9/0oYNG+weHkJV45OXnLQEEGSIfwgpJAUB+AjxDzBycqRuMu0EHWlpUnR0i9tbScG9lbQPBUIR8Q+h5plnzPL8savNnREjJIejY2/apUvdRTADtJmkIOBHQZ0U9NSvXz8NGjRIycnJWrFihY455hjNmjVLhYWFdg8NoYZKQQAhhPiHoGcl/ax4aomPb/g8ALQB8Q+RLCdH6qGd5kGPHq1ubyUFd5eTFARCHfEPwc7lkt5+29w/qZ87KThyZMff2OGoqxYcqE0qKJCKizv+tgD2F9RJwcrKSr3yyis66aSTNHr0aG3fvl2vv/66Fi9erE2bNmn48OE699xz7R4mQk1zcwqSFAQQJIh/CClUCgLwEeIfYOTkSN21yzxoQ1JwRylzCgKhiPiHUPLLLyZOxcVJA8t8mBSU6pKCIxLNvIK5ub55WwANxdg9gJb07NlTI0aM0GWXXaa3335b8dYV55JiY2N1yy23qE+fPi2+x6JFi3TLLbdox44dcrlcuuqqq3TFFVf4e+gIZo1PXlrJQU5aAggSvoh/QMC0lhSsrAzseACELOIfYDSoFOzevdXtraTg9mLmFARCEfEPoeSjj8zyqKOkmJ/XmAcjRvjmzQcOlCSN6rRJKjfx8MADffPWAOoFdVLwnXfe0dFHH91gndPp1Pbt25WRkSFJ+uyzz1p8j5deeklPPPGEhg8frk2bNumoo47SkCFDNHXqVL+NG0GuufahtbWS0ylFBXUBLYAI4Iv4x0UxCBgqBQH4iC/iHxAOcnKk0e1oH7qzjPahQCgi/iGULFxolidPLpP+utE88HGl4OBoUynIvIKAfwR19uOCCy7Yb11UVJSmTJlS93jQoEEtvsfjjz+u4cOHS5IGDhyos88+W4sWLfLpOBFimmsf6vkcANjIF/HPuihmw4YNWrhwoe6++259+OGHvh4qUB87SQoC6CBfxD8gHLS1fWiXLlJMjFQi2ocCoYj4h1Dhcklff23uT+2+wqzo1curWOUVd1Iws2aTJNqHAv4SlJWCb731lqqrq1VSUqJXX321wXMbN25URUVFu997165dGjZsWEeHiFDWXPtQyZzY9GjTAACB5Mv49/jjj9fd97wohkp5+ByVggA6yJ/Hf0Aoamv70Kgos1npNtqHAqHEl/GPTjEIhOxsac8ec6h3wB53dvCIIySHwzc7cLcP7V6SLcml/HwfvS+ABoIyKfjxxx9r7dq1Kikp0f/93/81eK5Lly56/vnn2/W+y5Yt0/z58/W3v/2tyecrKytV6THvTVFRUbv2gyBHpSCAIOWv+CdxUQz8qLmkoHWRDUlBAK3wZ/wDQk15ubRrl0dS0Mvqi549PZKCVAoCIcGX8Y/pkxAIS5ea5cEHSzHLvjIPDj/cdzsYMECSFF9ZrG7ao/z8dN+9N4A6QZkUfPjhhyVJQ4YM0eLFi33ynq+99pquvPJKPffcc8pylyI3dtddd+m2227zyf4QxBonBaOjzRUtLpfkkRQGgEDzR/yTuCgGfkalIIAO8lf8A0KR1SqtZ9Quyak2JQV/oX0oEFJ8Gf/oFINAWLbMLA871CW95lEp6CsJCVJGhpSfryxlkxQE/CSo5xRcv359h9+jtrZWl19+uebOnasFCxZo+vTpzW57ww03qLCwsO6WS+Pi8GSdnLSSgg6HCToSSUEAQcEX8c/y2muv6dRTT231opjU1NS6W2Zmps/2jwjQWlKQ2ArAS76Mf0Coyskxy54O79uHWpuVyqNS0On0w+gA+IM/4t+uXbuUmprq8/dFZFuxwiyP6b9J2rnTHPONGePbnbjPWwzUJuXn+/atARhBVyl4880364477pAk/eEPf2h2u0ceecSr95szZ442btyoZcuWKTk5ucVt4+PjFc98cuHPOnnp+bdOSDB9WpivBIBNfB3/amtrdeWVV2rx4sVasGCBRo0a1ey2N9xwg6655pq6x0VFRSQG4b3GF9tYqBQE4AVfxz8g1OXkSDGqVlrtXrPCy0rBHj08koKSOb7t1Kn5FwCwlT/jX0udYugSg/ZyuaTVq839sZXu1qFjxtQXWvhKVpb05ZfKUrZ27zbXmHK6HvCtoEsKep607NmzZ4feq7y8XI8++qjy8vJaTQgigliJP8+gZd0nKQjAJr6MfxIXxSCAaB8KoAN8Hf+AUJeTI3XTHvMgKkrq2tWr1/XoIZUpqX5FaSlJQSCI+Sv+tTZ9ElMnob22bZP27TOhqU+uH1qHWgYOlCQNidokOc1+3VMNAvCRoEsKnn322XX3586d26H3ys7OltPp1Pjx4xusHzRokD755JMOvTdCmHVFVONKQclcTQkANvBl/OOiGARUc0lBK86SFATQAl/GPyAc5ORIPeRuHdqtmxQd7dXrevSQXIpSRXSSEmrLpJISr6sMAQSer+Oft51i6BKD9lqzxiwHD5ZilrorBf2RFHQns4fGZUsVUn4+SUHA14J6TsE33nhDeXl5kqSKigpdfvnlOu+887R9+3avXn/ggQfK6XRq8+bNDW4kBCMclYIAglxH45/nRTEDBgyoux177LH+HDYiVXW1WVIpCKCDOhr/gHCQkyP11A7zoA1JPWvTMofHvIIAQoIv4p9np5iWpo6Ij49X586dG9wAb1itQ8cNLZZ+/NE8OPxw3+/InRTsr82SxLyCgB8EdVLwyiuvVHp6uiTpb3/7m3JycjR48GDNnj3b5pEhZNXUSLW15n5TlYIkBQEEgY7GPy6KQUDRPhSAj3D8B5ikYG9tMw8yMrx+nZUULHGRFARCTUfjn9Up5tlnn6VTDPzGqhQ8PnWZ5HRK/fu3KU55zV252rMqV5KLpCDgB0HXPtRTYmKi4uPjVVZWpqefflo//vij0tPTNXToULuHhlDlMZkylYIAghXxDyHD5Wq9UtAz9gJAC4h/iHQul0kKni73GdA2nGzt3t0si5zuhABJQSBkdDT+MX0SAsGqFBxb/Y25448qQUnq00dyOBTnrFR37VJeHq2wAV8L6qTgwIED9eSTT2rVqlU64YQTlJ6eLpfLpYKCAruHhlDleWKSSkEAQYr4h5BhJQQlKgUBdBjxD5Fu1y5zyJphVQr27u31a62kYF2lYEmJj0cHwF86Gv+sTjGAv7hc9ZWC/XctN3cOO8w/O4uPl3r2lLZvV6ZylZ9PUhDwtaBOCj788MO65JJLFB8frxdeeEGStHjxYk2aNMnmkSFkWUnBqCgpxuM//8REsyQpCCAIEP8QMjwTfiQFAXQQ8Q+RLifHLAcm5EsValOlYKdO5lZaSvtQINQQ/xDs8vLMtSbR0VLKT8vMSn8lBSXTQrQuKTjWf/sBIlRQJwWHDBmiJUuWNFg3ZcoUTZkyxaYRIeRZST/P1qGej0kKAggCxD+EDM+EX2xsw+esinySggC8RPxDpLOSgv1i2t4+VDLzCpZk0z4UCDXEPwS7jRvNcnzfPDm2bDPZwUMO8d8O+/WTli9XP+VoIXMKAj4X1ElByfTFXrlypUoatb4477zzbBoRQppVKejZOlQiKQgg6BD/EBKshJ/DYQ4MPVEpCKAdOhr/Fi1apFtuuUU7duyQy+XSVVddpSuuuMIfQwV8bssWs+zlan9SsDSb9qFAKOL4D8FswwazPLHLMmmLpBEjpKQk/+0wM9MslKu8PP/tBohUQZ0UfPjhh3Xttdfq4IMPVpcuXerWOxwOgiLap7VKwfLywI4HAJpA/EPIsBJ+cXEmMeiJpCCANvJF/HvppZf0xBNPaPjw4dq0aZOOOuooDRkyRFOnTvXXsAGfMZWCLnWtcCcF2zCnoOROCor2oUCo4fgPwc5KCo6P8vN8gpZ+/SSZpGBxsVRcLKWk+HeXQCQJ6qTg3Xffra+//lqH+LMcGZGFSkEAIYD4h5DhmRRszFpnxV4AaIUv4t/jjz9ed3/gwIE6++yztWjRIpKCCAk5OVIX7VNMrTu+tjEp2L07SUEgFHH8h2BnJQWHlXxr7hx6qH936K4UzIrKkZzStm0kBQFfirJ7AC2Ji4sjIMK3mFMQQAgg/iFkVFebZUtJQSoFAXjJH/Fv165dSk1N9el7Av6yZYuUIXeVYLdu+1/M2ooePaQSuecUpH0oEDI4/kOws5KCPXevNndGj/bvDt1JwX5RuZJMUhCA7wR1UnD69OlauHCh3cNAOKFSEEAIIP4hZHhTKUhSEICXfB3/li1bpvnz52vWrFn7PVdZWamioqIGN8BuOTkeScE2zico0T4UCFUc/yGYuVwmKdhVe5Sw152dO/BA/+7U3T60R02+olVDUhDwsaBuH1pWVqazzjpLRx99tPr06dPguUceecSmUSGkUSkIIAQQ/xAyWkoKWhfgkBQE4CVfxr/XXntNV155pZ577jllZWXt9/xdd92l2267rUPjBXypvFzatUvqozyzoo2tQyWTFMwmKQiEHI7/EMx27jTF50drjVnRv7//e3n27CnFxiq6uloZyld+fj//7g+IMEGdFOzTp4+uuuoqu4eBcEKlIIAQQPxDyKBSEIAP+SL+1dbW6sorr9TixYu1YMECjRo1qsntbrjhBl1zzTV1j4uKipTpblUF2CHXdEjTkLgcqUp1VRJt0aB9KElBIGRw/IdgZrUOParrGmmvpJEj/b/TqCipb18pO1uZytW2bSQFAV8K6qTg3Llz7R4Cwk1ZmVkmJTVcn5holiQFAQQB4h9CBklBAD7ki/g3Z84cbdy4UcuWLVNycnKz28XHxyu+jfO1Af60ZYtZDk/aYpKC/fu3+T0atA9lTkEgZHD8h2BmJQUPTXTPJxiIpKBk5hWsSwoGZpdApAjqpKAkzZ8/X2+88YYKCwv15ptvKjs7W3FxcfuV0wNesQ6MOnVquJ5KQQBBhviHkGAl/GJj93/OSgpaVfoA4IWOxL/y8nI9+uijysvLazEhCASjnByzzIp2ZwfbkRTs3r0+KegqLZXDV4MD4Hcc/yFYWUnB4U53UnDEiMDs2N3BoZ9ytIKkIOBTUXYPoCX33XefbrnlFo0bN07Lly+XJBUWFuqKK66weWQIWVYLlcYnCUgKAggixD+EDCoFAfhQR+Nfdna2nE6nxo8frwEDBtTdjj32WH8OG/AJKymYUe2+0472oenp9e1Da4toHwqECo7/EMxMUtClzMIAVwr27StJ7jkFA7NLIFIEdaXgf//7Xy1btkypqan65z//KUk6+OCDtXr1aptHhpDVWqVgeXlgxwMATSD+IWSQFATgQx2NfwceeKCcTqc/hwj4zZYtkkNOdS11JwXbUSkYFydFp3SSiiVXEe1DgVDB8R+C2YYNUnftUmLZXsnhkIYNC8yOMzIkSX2UR/tQwMeCulKwpqZGqamp+62voJoL7WVVCtI+FEAQI/4hZLSUFLTm6qqullyuwI0JQMgi/iGS5eRIPbVDMbVVUlSU1M6WgQnd3Me6ZVQKAqGC+Idg5XJJ69dLQ7TerMjMlBITA7Nzd1IwQ/kqLKSOA/CloE4KTpw4UXfccYckyeEw3fD/+9//amSgypQRflpLChJhAAQB4h9CRnW1WbZUKei5HQC0gPiHSJaTY+ZNkmQSgk3N1+uFpO7mWDeqnKQgECqIfwhWe/dKhYXSYLknFhwyJHA7d18c08dheodSLQj4TlC3D33ooYc0Y8YMPfXUU9q+fbvGjBmjiooKzZ8/3+6hIVRZ7UMbzymYlGSWZWWBHQ8ANIH4h5DhTftQa7umtgEAD8Q/RCqnU8rNlcZoi1nRjvkELZ16mmPd6OpKqaZGignq0z4ARPxD8NrgzgWOSVkvFUsaPDhwO3dXCvZ25Utyads2hwYODNzugXAW1P86zMnJ0dVXX60ff/xR/fv318CBAzV+/HjF8I9atFdzlYLWY5KCAIIA8Q8hw9ukYGXl/hfkAEAjxD9Eqh07TEgd4NgiudSu+QQtKb08jnVLS6UmWhICCC7EPwQrKyk4MmGDSQoGslKwd29JUryq1E17lJ+fHrh9A2EuKKPLxx9/rEsvvVQlJSUaMmSIqqurtXbtWk2bNk2jRo1S586d7R4iQlVrScFSWqwAsA/xDyGnpaRgdLSZE8nprN8OAJpA/EOky3F3DR3eKUcqUYeSgl17x6tWUYqWk6QgEOSIfwh2VlJwsNM9p2AgKwXj4qTu3aVdu9RHedq2jaQg4CtBN6fgmjVrdM455+jvf/+7du7cqS+//FLLli3T7t27NXLkSB133HGq4sQS2quw0Cwb/8PKs32oyxXYMQGAiH8IUZWVZtncvEdWspD/dgE0g/gHSFvcXUOHxHW8fWiPng6VyF2dz0WvQNAi/iEUmKSgSz1LbJhTUKqbVzBD+cwpCPhQ0CUF77vvPv3tb3/Tueee22B9QkKCbr75Zh133HH697//bdPoEPL27jXLbt0arrcqBWtrOXEJwBbEP4QkKymYkND08/HxZklsBdAM4h9QXymY6XQnBTtQKdijh1Qq9/FtSUkHRwbAX4h/CAUbNkjdtUsJlUWSw6GAT+rnnlfQVAoGdtdAOAu6pOAXX3yh888/v9nnr776ar388ssBHBHCipUU7NKl4XqrUlDiakoAtiD+ISRZSUEr+dcYlYIAWkH8A6ykoEs9yn2TFCxWinlQXNzhsQHwD+IfQsH69dJguasEMzObvxjUX9xJwQzlKz8/sLsGwlnQJQWrq6vVqfF8bx66d++uvVZiB2gLp1MqKDD3u3Zt+FxsbH3rs7KygA4LACTiH0JURYVZNndwaCUFreQhADRC/ANM+9Cu2qvESvd0F1lZ7X6vHj2kIrmnyyApCAQt4h+C3b590p490hDZMJ+gxd0+lEpBwLeCLinocDha3cbFnG9oj6IikxiU9q8UlOpbiFIpCMAGxD+EJCoFAXQQ8Q8wlYKDtNE8yMiQEhPb/V7du9dXCtbsLfLF8AD4AfEPwW6jOywd3Mmm+QSlBpWCJAUB34mxewCNFRQU6N57721xm8LCwgCNBmFlzx6zTExsuqIhKclUElIpCMAGxD+EJJKCADqI+AeYpOCJVnu2QYM69F5du0rF7krBkvwipXVwbAD8g/iHYLfBHZYOSlwvlcqepKBHpeCePeaw0jrEBNB+QZcUPPXUU/XTTz+1uM0pp5wSoNEgrGzebJb9+jX9PJWCAGxE/ENI8rZ9KElBAM0g/iHSlZRIe/d6VAp2sD1bVJRUldBZqpBKdxSTFASCFPEPwc5KCg50ue/Y0T7Uo1JQkrZvb/60LgDvBV1S8Omnn7Z7CAhX61vpgU1SEICNiH8ISa1VClrrSQoCaAbxD5EuJ8csh8dulKrV4UpBSapJMknBih20DwWCFfEPwc4kBV3qXeI+n2pjpWAP7VSMqpWfH0tSEPCBoJtTEPCbDa30wE5KMkvahwIA4B3ahwIA0CFWUnBYrLtS0AdJQaWYOQWr9pAUBAC0z/r1Urp2K6GySHI4pIEDAz+I9HQpJkZRcqmXtjOvIOAjJAUROagUBADAt6z2oa0lBa3kIQAAaCA72yz71/ouKehINXMK1u4r7vB7AQAi04YN0hC5z6VmZjY/ZYQ/RUVJvXtLMi1ESQoCvkFSEJGDSkEAAHzLSvYxpyAAAO2SnS0lqVTdKt1nOn2QFIzuYpKCrkIqBQEAbVdYKO3c6ZEUtGM+QYu7hWgf5ZEUBHyEpCAig9MpbWxl4nYqBQEAaBvahwIA0CHZ2dJAbTIP0tKkrl07/J7x6aZ9qKOEpCAAoO3WrjXLQ1JaKbAIhIwMs1C+8vPtGwYQTkgKIjJs3WpOXMbGqtkZaUkKAgDQNt62DyUpCABAkzZvlgaplQtY2yihh6kUjC6jfSgAoO2spODBSVQKAuGIpCAigzWfYFaWFBPT9Da0DwUAoG1aax9qJQtJCgIA0KTsbI+koA9ah0pSp94mKRhXQaUgAKDtrKTgIJf7fGqQVAqSFAR8g6QgIoN7PsHaQUM0Z47Uvbs0apS0YIHHNlQKAgDQNrQPBQCg3YqLpT17fJ8UTMkw7UMTqkgKAgDaziQFXepZFATtQ6kUBHyOpCAig7tS8IP1g/Wvf0m7d0urV0vTpkmff+7exkoKUikIAIB3vE0KWtsBAIA62dlmOSzWt0nBtH6mUjCplvahAIC2W7tW6q5dpuLc4ZAGDrRvMB6Vgjt3SjU19g0FCBckBREZNpqDrA83DFZcnPT889KMGVJ1tXTxxe4CBqt9KJWCAAB4x5pTsLn2oVQKAgDQLCspOCTKt0nBLv1NUrCzilRa4vLJewIAIkNBgZSTIw2Ru3VoZmbzx3uB4E4K9lGeXC5pxw77hgKEC5KCiAiuLTmSpM0aoLlzpd/8Rnr6aalnT1NE+PLLon0oAABtRftQAADaLTtbilG1Mqo2mxU+SgomZ5ikYLSc2p1DJxwAgPe++84sD08PgtahUl370FQVqZNKaCEK+ABJQUSEig25kqTSLpm66iqzLjVVmjPH3H/gAcmV6K4UpH0oAADeISkIAEC7ZWdL/ZSjaFetqcJwV0N0lKNTkmrdp3v2bqGFKADAe99+a5aHd3dXCtqdFExJqSvkyFA+SUHAB0gKIvyVlyuxeJck6ZQr+tV1CZWkyy4zXUNXrZLWb6NSEAAArzmdpg+31HxS0FpPUhAAgP1kZ0uD5G4dOnCgFOWjUzQOh8qiUyRJBTlFvnlPAEBEsJKCI2LdScHBg+0bjGTmNOzbV5JpIUpSEOg4koIIexs+3SpJKlEnzfp9WoPnunaVTj3V3F+81J0UpFIQAIDWWVWCEnMKAgDQDg2Sgj5qHWopjzUtRIvySAoCALxnJQX7lAVJpaBUlxTsq63Kz7d5LEAYICmIsPfpc2Y+wX3JmerZy7Hf82edZZYffe4uIaRSEACA1nkmBVtrH+q5LQAAkMvl36RgdbypFCzbTvtQAIB38vNNbHLIpeQdQTKnoFQ3r2BfbaVSEPABkoIIay6XtGGxmU8wZmC/JreZOlVKTpY27XRXCpaUBGp4AACEroqK+vuxsU1vQ6UgAABN2r3bXI/qr6RgTZKpFKzYUejT9wUAhK9Fi8zyxFH5chQXS9HRpr213WgfCvgUSUGEtZ9+kuJ2mErBbqMzm9wmIUE69lipWOZKShVzJSUAAK2yqv8SEsw8D00hKQgAQJOys81yWIy7EsPHczbVdk6TJFXvKvDp+wIAwtfChWZ5xrA15s7gwc13hQkkKgUBnyIpiLD21ltSpkylYNzgpisFJemEE6QimSspVVoqOZ2BGB4AAKHLSgq2dJBoPUdSEACABkxS0KUBzk1mhY8rBdWliyTJuXefb98XABCWKiulefPM/WN6uJOCI0faNyBPHpWCzCkIdBxJQYS1efPqk4LKbLpSUDJJwbpKQYkWogAAtKa83CwTE5vfhkpBAACatHmz1Evblegsk6KipP79ffr+0d1MUjCqgKQgAKB177wjFRZKGRnSwLLVZuWIEfYOyuJOCvbVVu3YIdXW2jweIMSRFETYKiiQvv1W6ifTPlT9mq8UHDRIyhgQr2rFmBW0EAUAoGVlZWaZlNT8NiQFAQBoUna2x3yC/frVx0wfietpkoKxJSQFAQAtq6qSbr/d3L/4Ysmx1l0pGCxJQXf70J7aIUdttXbvtnk8QIiLiKSgy+XSc889pwkTJtg9FATQF1+Yv30/R+uVgg6HdPwJjvpqwaKiAIwQAPyL+Ae/aktS0Go1CgAAJEkbNngkBX3dOlRSYoZJCsaX7ZPL5fO3BwCEuJwc6aGHpGuukY46SvrxRyktTZpzhVNaE2TtQ7t3l2JjFSWXemsb8woCHRRj9wD87cMPP9R1112nsrIyxcbG2j0cBNCSJVKaCpTscrcCbSEpKJkAWPzfFHXVPioFAYQ84h/8ri3tQ0kKAgDQwIYN0iRtMA/8kBTs1NckBVNd+1RYaE70AgAgSe+/L515Zv11npI5dPvf/6Rue9ebaZUSEqQhQ+wbpKeoKNPXdMsW9dVWbdvWTwcfbPeggNAV9pWCJSUluvPOO/Xkk0/aPRQE2JIlHvMJpqe3fNJS0pFHSkXqLEmq2EVSEEBoI/7B77ypFLSesxKIAABAFRWmQqOuUnDwYJ/vI7aHSQp20T7t3OnztwcQZOgSA2/l50uzZpnDuXHjpD/9SfrnP6XVq6WTT5a0dKnZcOxYKZguMHbPK9hHecrPt3ksQIgL+0rBmTNnSpI+/fRTeweCgCoulr77TprqxXyClv79pRVxKVKVtGFlsUb+ys+DBAA/Iv7B70gKAgDQLps2SS6XdEDURskpv1QKWqWBVlLwgAN8vwsAwYEuMWiLe+6RCgtNQvDLL5uY0tZKCo4fH/CxtcidFOyrrdq61eaxACEu7JOCbVFZWalKj/ZWRcwrF7K+/FKqrZUO7por7VWrrUMlM69gbNcUabu0cWWRgqRrNgD4HfEP7eJN+1DrOc++NAAARLgN7q6hgx3+m1NQXeorBX+iUhAIa1aXmJSUFM2ePdvu4SCIlZVJVjOhO+9sIiEoBW9SsE8fs1Ce1m6xeSxAiAv79qFtcddddyk1NbXululFIgnBackSs5yQ4X2loCR16pUiSdr6E+1DAUQO4h/apS2VgiQFAQCos3691FmFSqvdY1YMHOj7nXgkBXftdPn+/QEEjZkzZ2r69Ol2DwMh4IMPpNJSacAA6bjjmtiguFj6/ntzP9iSgh6VgltICgIdQlLQww033KDCwsK6W25urt1DQjtZScEDkzabO/37e/W6Lv1MUnDnxmLV1vphYAAQhIh/aJe2JgVdnJAEAEAyScHBcpcL9ughpaT4fifupGC8qrQ3jzbeAIzKykoVFRU1uCFyvP66Wc6caTqm7efjj6WaGjPXrZfnUgPGXSlIUhDoOJKCHuLj49W5c+cGN4Se0lJp+XJzP6PaHSUGDPDqtV36m795fFWRVq/2w+AAIAgR/9AuVlKwpfahVlLQ6ZSqq/0/JgAAQsD69dIQrTcP/DXZX0qKah3RkqTinH3+2QeAkEOXmMhVUyO99565f3Gv96STTpKuvVbas6d+o3feMcuTTw78AFvjrhTsozzl5ppDTADtQ1IQYefrr02gy8yU4rdvNiu9vLolqrO5QjNFxfr6az8NEACAcGDNKdhSpaBnwpAWogACwOVy6bnnntOECRPsHgrQrA0bpAP0i3ngr6Sgw6GqpDRJUkkuSUEABl1iItfKlaY76KmdPtawP02TPvxQuv9+acIEacsWqaBAeuUVs/HMmbaOtUkeScHqKqe2b7d5PEAIIymIsGO1Dj32yEo5tm0zD7wteU+pTwp+9ZUfBgcAQLjwpn1obKwUHd1wewDwkw8//FAHHXSQbrvtNhUUFNg9HKBJFRVSbq5HUnDIEL/tq7azaSFank9SEIBBl5jI9dlnkuTSvxxXmhXHHmvOl27YIB19tDRrlrnwc+RI6cgj7Rxq03r3lhwOxala3bWLFqJAB0RMUnDy5Mn6+eef7R4GAsBKCp50oDs6JCVJ6enevTiFSkEA4YX4B7/xpn2ow1GfNCxnPiMA/lVSUqI777xTTz75pN1DAZq1caOZZndYlJ/bh0pydDVJwaodJAUBINItWSIdpc/Vr+QnKTlZeuMN6csvpaFDpZwc6YMPzIYPPtjMhIM2i42tm1dwgDaTFAQ6IGKSgogM5eXS0qXm/pFd15o7w4Z5H8zcScHOKtKGDdLOnX4YJAAA4cCb9qGez1MpCMDPZs6cqenTp9s9DKBFGzZIkksHOPxfKRjT3SQFVVDA1L4AEMFcLpP/+41eMCvOPltKTTVJti++kObMkY4/XnrtNVNBGKwGDDALkoJAh8TYPQDAl5YulaqqTEV57z2rzcqRI71/A3fbhB6JxVK59M030imn+GGgAACEOm/ah0r1lYQkBQEEkcrKSlVWVtY9LioqsnE0iCTr10vdtEedawvMisGD/bavuJ5dJUldtFfbtkn9+vltVwCCAF1i0JwtW6S9e106We+bFWeeWf9kerqpDgwFWVnSF18oS9kkBYEOoFIQYcVqHTppkuT4drl5MGqU929gJQXjCiWJeQUBAGhOaalZUikIIATdddddSk1NrbtlZmbaPSREiPXrPeYTzMxsuQ13Bzl6dJckddcubd3qt90AAILcypXSCK1RX+WZuDNpkt1Dah8qBQGfICmIsGIlBY8ft09avNg8mDzZ+zfoaq6kTHPtlSTmFQQAoDlWVY37gppmMacggCB0ww03qLCwsO6Wm5tr95AQIX7+WRoi/88nKEnq0cMstJOkIABEsO++kyboG/PgiCOkhAR7B9ReWVlmoWxt3GjzWIAQRvtQhI3Kyvok3ulfXCMVF5v5BA85xPs36dZNkpRQtleSS8uXO1RdbeayBQAAHoqLzdI9H2+zqBQEEITi4+MVHx9v9zAQgdaulU6wKgUDmBTclOffXQEAgtfKldKvtMI8GDvW3sF0hEel4MaNUk2NFEN2A2gzKgURNpYvlyoqpOO6rFDa289IDof0xBNSdLT3b+JOCjpqatQvrUjl5dL33/tnvAAAhDSSggAAtMmuXdLu3R7tQ4cM8e8Ou5v2oVQKAkBkW7lSGhsOSUF3peAAbVZtjVObN9s7HCBUkRRE2LBah17T9Rlz59xzpYkT2/YmiYl1czocO3qPJOYVBACgSd62D7XmSiIpCACIcGvXmuWIONqHAgACY8cOaWd+tQ7SD2ZFKCcF+/aVoqMVryr11jb98ovdAwJCE0lBhA0rKTi2yt1D9LTT2vdG7mrBicNMUpB5BQEAaKSqyvTtlryvFGROQQABMnnyZP388892DwPYj0kKujSw1p0U9HeloEdSMI/2oQAQkVaulA7UWiWoUkpNlQYOtHtI7RcTI2VmSjLVgiQFgfah6y7CQnW1qeiLVZW6b3P3+xw/vn1v1q2btHWrxgzYK4lKQQBAeFq9WvrwQyk/34S+yZPNnPMOhxcvtlqHSt4nBUtL2ztUAADCwtq1UobylVBbZqa5cLdB8xt3UjBFJdq5pVxSon/3BwAIOg1ah44Z4+UBXxDLypI2b1aWsvXLL23sEAdAEklBhIkVK8y5xrGpOXIU1phWZe4rR9rMXSk4rPseRUVJOTlSXp7Up48PBwwAgE1yc6Xf/1567739nzvkEOnhh6XDD2/lTaykYEKCFBvb8rbJyWZJUhAAEOF++kkarp/Mg0GDWo+hHdW5s1xxcXJUVakqb5eqq/v5fZcAgOCycqV0tL4zD0K5dahl4EBp8WIN1gZ9vs7uwQChifahCAtW69CTR24xdwYMaP+VL+6kYGLZHo0aZVbRQhQAEA4+/lg66CCTEIyOlqZNk667Tjr7bKlTJ3PAeNRR0kMPSS5XC29kzSfYWpWgVD/noPUaAAAi1Nq10gitMQ9GjPD/Dh2OumrBdNdO5eT4f5cAgOCyX6VgqBs61Cy0jvahQDuRFERYsJKCR/XdbO7079/+N0tPN8tdu3TEEeYuSUEAQKh75x3pV7+SCgqkQw+V1qyR3n1Xuvde6eWXpexs6dxzpdpa6aqrpLlzW0gMWpWCVsKvJVbikKQgACCC7dsnbdtm5nWSJB14YED26/CYVzA72087cbmksjI/vTkAoL2KiqTsDTUaLfdUS+FQKeiRFNy6VSopsXk8QAgiKYiQV1MjffGFuT+ys7tSsCNJQatPaF5eXfs05hUEAISyr7+WzjpLqqqSzjjDxE33sVSd7t2l//1PuuceaZA2qNvtc7TwpPtNoG3MSgpSKQgAgFd+cncNHRMXwEpBqa5SsId2atMm37/9yndytbPXQVKnTnJddLHkdPp+JwCAdlm1yrStTlK5OXYbPNjuIXWc+0B2mNbJIadWr7Z5PEAIIimIkLdqlTk3mZoq9XRuMys7MgGg9dqtW+sqBb/7Tqqo6NAwAQCwxebN0qmnSpWV0vTppiowLq7pbR0O6c+ztuqH5CM0R//SCR9dq19Ovmr/DQsKzDI1tfUBkBQEAEA//CBJLg1zBbZSUN27S/JPpeB9/3Cq6tSZ6rHTnJF1PP2UXP993Lc7AQC028qV0hhrPsExY6SoMEgFDBwoxcQoSWXqozytXGn3gIDQEwa/BIh0da1Dj5Ki9uw2D9wHPu3St69Zbt2qgQPNW1VVmcQgAAChpLpaOuccadcu6ZBDpBdflGJiWnnR9dcrqWSXShPNHLuDFz6iH15a03CbPXvM0j0Pb4tICgIAoJUrpV7arpTqfeakbOOSfX9xVwr21A6fJgUXL5a+/fMrGq9lKonurH87rpAkFc29j2pBAAgSYTefoCTFxprEoEwLUZKCQNuRFETIs5KCkyZJ2u1OClrzAraHR1LQ4RDzCgIAQtYtt0hLl0ppadJbb0nJya28YP16U0ooKWHJAn3d6zRFyaVll/xX27Z5bGclBb2JtyQFAQDQqlUe8wkOGiQlJARmx+5OOH2U57P2oRUV0sUXS3P0kCQp+a/Xynn7nSpSilJ3rlflx5/7ZkcAgA5pkBQMh/kELcOGSTKtUUkKAm1HUhAhrbZW+tx9vOGzpKDVPrSoSCoqqptX8Msv2/+WAAAE2oIFZn5ASXrySS+n233iCXN1/0knKfrQMRr98GWSpNPK/qdzzqhWVZV7OyveUikIAECrampM+9ARCvB8gpKUmSlJ6qutPqsUfOIJKSl7tSZoqVwxMdKll+oPf07Wwk4zJEnr73/XNzsCALRbebn00+paHaxVZkU4JQUPOkiSNFrf68cfTYccAN4jKYiQ9uOPZlqjlBTTFs0nScGUlPrXb9igo44ydz/7jC4oAIDQUFAgXXihuT97tnT66V68yOmU/vc/c//iiyVJSacer5ou6UrXHunrr3TNNe5t21MpWFzs7fABAAgr69eb6rqxMd+bFSNHBm7n7k44fbVVu3d3PBxXVUl33ildrCclSY7p06VevRQbK8Wc+itJUqdP3+vYTgAAHfbDD9Jg5zp1UplcnTpJQ4bYPSTfOfhgSdK46FWqrGTKJ6CtSAoipFmtQydOlGIctW07SdmS4cPN8qefdOihpt3anj3S99937G0BAAiE666T8vOlwYOl++7z8kVLlkh5eabX6K/MST1FRytm2kmSpJP1vh5+WHrmGbWtUjAlxSzLy7mEEwAQkVatMsvD491nLQM5r5M7KdhHeXLI2eEWovPmSXu2Vep8x3NmxSWX1D131O0nyCmHsip/1rrPdnRsRwCADlmxor51qOOQQ6ToaJtH5EPupOAI14+KUbU+/dTW0QAhh6QgQtrixWY5ebKkffskl8us8OYkZUs8koKxsdLRR5uHn3zSsbcFAMDfPv7YtPWSTNvQpCQvX/jOO2Y5Y0bDeY5OPlmSdGF3c9X/7NlS2ead5rnu3Vt/XyspKFEtCACISCtXSnGq1KDy1WZFIJOCvXpJUVGKVY16aKfWrevY2z32mHSa3lZX114z9caJJ9Y913VgmrakmCrIVQ8z/wYA2MkzKRhWrUMlKStL6txZsc4qDdPPJAWBNiIpiJBVW6u6H/0pU1RftZCaKsXGduzNPZKCknTsseYhSUEAQDArKZF+9ztz//LL6y9q8coHH5ilVSVoOfFEKTpaPXat0cXHblZlpVSxIdc8556nqEWxsVJiornPvIIAgAi0fLk0UqsV7ayRunaV+vUL3M5jYqTevSWZFqLuQ9x22bDBHBNfIvfVRxddtF/lSdWhR0qSyj8hKQgAdlqxQhojGyrUAyEqSho9WpL5jF98YdpbA/AOSUGErFWrpMJCM1VRg/kEvalaaI17wlp9+62k+qTg558TZAAAwevGG6XNm825xrvuasMLs7OldevMiT0r6Fm6dJGOOEKS9O+T3tdBg8vU1Wnaddf09iIpKNXPK1hY2IZBAQAQ+mpqpGXLGp2YdTgCOwiPeQU7khR8/HFpkDboeH1sPsNFF+2/q7MnSpKG7/miw61KAQDtU1Eh/bS6tj72hFuloCQddpgk6bjEL1VSIi1caPN4gBBCUhAhy2odOmmSufixLinY0fkEJRNYoqOlnBwpJ0ejRplcY2mpOaADACDYfPGF9O9/m/uPP96wa2erFiwwyyOOMHMKNuauHkz8ZL7eeNBUCRYpRX+5K9W79+/a1Sz37m3DoAAACH2rV0tlZdKEWBurNdxJwX7K0c8/t+8tqqqkp5+WLtV/zYqTTpIGDNhvu07HmwuJDtFKfTy/on07AwB0yA8/SENqf1KySuVKTpaGDbN7SL43aZIk6YT4JZKkF1+0czBAaCEpiJC1aJFZHnOMe4Uvk4LJye7yQ0mffaaoqPrCiQ8/7PjbAwDgS+Xl0sUXm/sXXSSdcEIb38C64qW5fqPTppnl4sUaXGHmQ8pRP913v8O7gy8rNluxGgCACPHNN2Y5MdHGpGBWliRpoDZp3TozFUdbvf22VLirUpc4njIrLrus6Q0HDFBpp+6KU7XWv7aqXcMFAHTMihXSYTLHeI5x4/Zr9RwWjjxScjjUs+AX9dR2zZsn7dtn96CA0EBSECGputq08pSaSAp26+abnVhnVF96SVL9FEvz5/vm7QEA8JVbb5V++cVMGXTffe14A3e7bI0b1/TzBx4o9e9v+tA88IAkqXb4KEnSBRd4ccGMlRTctasdgwMAIHR9842UoHINLllpVhx6aOAHMXiwJGlI1EZVVEhbtrT9Lf77X+kMvaGurj2m8vDkk5ve0OFQzZjx5u6ypUy/AQA2WLasPilotdkMO1261E3/dF7mpyotlf7xj4abFBaadRMmmGPlo4+WXnlFcrlsGC8QREgKIiStWCGVlJhuZNb0fz6tFJSk884zy/fflzIzdc7fR+pIx5f6/nspN9c3uwAAoKOWL5f++U9z/9FHm+7+2aLycmnNGnO/uaSgwyGdcoq5/+WXkqRR5x2is84yF+rMmCF9+mkL+7Dm+6VSEAAQYb75RjpUyxXjrDZnJN1VewE1aJAkaXjsBknS99+37eUbNkiffCLN1qNmxe9+557Do2kpx5uk4MFVS61/NgAAAujzzyMgKShJU6dKkub0fUOSdO+90muvSZs2SXPnSv36SX/+s7R0qbR9u/lezjlH+uMfJafTzoED9iIpiJBktQ6dPFmKsv4rtuYp8lWl4NCh0tVXm/tbtyrm5zV6J2aGUlSk997zzS4AAOiIqirTNtTpNAc3Vt6uTb7/3vQR69FD6tOn+e1mz27wMGrayXrhBWn6dFNAOG2aOWHYJNqHAgAi0Pbt0rp10lH6wqxwtzoLOHelYGb1JkWpVt9917aXP/64dKDW6Gh9blrQWT3LmxE1wSQFx2upPvigXSMGALTTtm1S3sZyHaQfzIpwTgqedZYkKWPVe7rwzBLV1ppVgwZJf/ubVFQkjRghPfaYqZ686SYThh95xHTbASIVSUGEpP3mE5SkPXvMsmtX3+3ovvtMRcT770sDB6pL9S5drodpIQoACAp33SX9+KPJuf3rX+18kxUrzHLcuJZPVB54oPSXv5htzj9fGjlSsbHSq6+ajtulpaaT2FtvNfFa2ocCACKQddx6UmePpKAdMjOl2FjFOqvUR3l1od8bVVXS009Ll+kxs+KUU1q+iEiqa5E6SJu07D1iPwAE0hdfSGO1QjGqlXr2NC2fw9Uhh0iDBslRXq7/nviG/vQnKTnZXL8ycaL0xhvSDw9/rktfnqJDp6Tojqcy9MMJ1ypFRbr99hYuagXCHElBhJySkvr5BI87zuMJX1cKSubE5xFHSCedJN1yiyTpEj2hRR87VVLiu90AANBWP/wg3XGHuf+f/9R36Gwzaz7BsWNb3/auu6SyMumZZ+pWJSRI77wjnX66OXE4c6b07LONXkf7UABABFq0SIpWjcZWfmVWTJxoz0Cio6UBAyRJg7VBK1Z4P5/SW29JJbvKdL7jObOiUeeAJqWlqWbIMElSp7XLlJ/fjjEDANrl88+lSVpiHhx1lD0V6oHicNRVr8fcd4/+cWe1iopMJ5sv3ivU6Qt/r6jJR0uLF5sTytu2aeRH92ttt6PUQzv0+9+bbYFIQ1IQIWfxYnPSccAA0+GzjlUp6MukoKczz5Src2cN0iZNqPyUFqIAANvU1EgXXWSWp55a1zWlfTwrBb2RkLDfqvh4M2H7BReYVqYXXCD9/e8eJxx79DDLbds6MFAAAELLokVmPsHEykKpSxfp4IPtG8wBB0iSDnT8pJ075XWi7v/+TzpbryjVVSgNHNjoytzmxRxR30J0wYJ2jRgA0A4NkoKTJtk7mED4wx9MjP3pJ+n66+WorVHM6y+bTjePuufCveQSc1XtO+9IPXuq754f9F7sDGWvr9Y//mHv8AE7kBREyLHmJDjppEYXu1iVgr5sH+qpUyc5zj1XkvRbPa9XXvHPbgAAaM3995tcXlqamQ+h3Rd/lpVJa9aY+95UCrYgJkZ68knpT38yj2++Wfrd76TqapkZ3iUpN7dD+wAAIFRkZ5vbyY4PzYrjjjMVe3YZNUqSNKnrj5LMLBmtWbNGWrJE+r3cJ1UvvVSK8vI00vj6pOBHH7V5tACAdtixQ1qzqkoT5f6RnzzZ1vEERGqq9PDD5v4DD0hxcdK555qrXwYPNlfoPP64iYPTp0uffSalpmpc9deaq9t0991SXp69HwEINJKCCCkuV8OkYIMn/F0pKEm//rUk6XS9qU/eq1BRkf92BQBAU9atk/76V3P//vuljIwOvNn335vSvl69OvhGRlSU9I9/mHamUVEmSfirX0lFqZlmg6IiqbCww/sBACDYWZ1lTk92Z8ROPNG+wUjSQQdJksbGmaTgp5+2/pL/+z/pEH2nw7RMio2VLrzQ+/25k4KHaZk+XuBUbW1bBwwAaKsFC8zFGJ1UZs6PHnig3UMKjHPPlf77X3PVrMtllrfdZqoDjzmm4bYHHCA98YQk6XrHvepbtk433xzwEQO2IimIkLJunbR5s7noY8oUjydKSkwPNcl/lYKSNHGiXJmZSlWRjq16X++8479dAQDQmNNppkyorJROOMG06ewQz/kEfTjXxOWXS/PmSUlJ0sKF0pEndlJtmjs+Uy0IAIgA8+ZJ3bRbw0uWmxV2JwXdlYKZBT9KcrWaFCwpkZ57TrpMj5kVZ5xR3w7cy/25EhLURQXqune9vvuuXaMGALTBBx9Iv5L7qpQTT/S+ujsc/O53ZrqK7Gxp505zJW1iYtPbnnGGdPLJinVV6yHN0bPPuIhTiCgR9MuAcGBdbXn00VKnTh5PWFWCCQnmDKS/REXJcc45kqRZelEvvui/XQEA0NjDD5t2X8nJ5kLIDufx2jqfYBtMm2Y6s/TqJf34o/RTibuFaE6Oz/cFAEAwKSgwlXin6W1FuZxmLsG+fe0d1NChUmysYsuLlaXN+umnlqf6feopScVF+o3jf2bF7Nlt219srBzu1uQT9A0tRAHAz6qqTFJwmuabFdOm2TsgOyQkSAMGmOr2ljgc0kMPSXFxmqqPdKI+1DXXmCJDIBKQFERIeeMNszzttEZP+Hs+QU+zZkkyQfarD4voOw0ACIjsbOkvfzH377lH6t/fB2/qWSnoB2PHSt98I40YIf1SkyVJWvnqer/sCwCAYPH++6aRzQWdXjcrzjzT3gFJ5gTpyJGSpHMGmerFefOa3rSqyrQDv0DPqJOrVBo+3FyZ21bMKwgAAfPxx1KXgk0aqTVyRUdLU6faPaTgNniwdOWVkqT7HH/SF0tq9Pbb9g4JCBSSgggZW7dKX39t7s+Y0ejJQMwnaBk9Who2TAmq1DTXO3rmGf/vEgAQ2Vwu0w2lrMyck2vrxfpNKi2VfvrJ3PdTUlAyycsvvpDKs0ZIkpY/u0Z//nN9128AAMLNK69IXbRXh5d/YlbMnGnvgCxHHCFJOqPXl5KkV19terPnn5fytjp1VfR/zIo//rF97Qk8koJff820wgDgT6++Kp2jlyVJjkmTpC5dbB5RCLjpJqlbNx3oWqtL9ISuu85M1QGEO5KCCBlvvWWWEydKGRmNngxkUtDhqDuom6G39NRTZo4nAAD85cknpU8+Md1QnnjCR1NDrFplAljv3k0EVt9KS5POucNUJ4zUav3jH9Lxx0tbtvh1twAABNyOHWbai9/oBUU7a0zr0AMOsHtYxsSJkqSRRSYpuGSJ9ut8U1oqzZ0rnaAFGli7XurcWTrvvPbtz50UPEg/KLa2nGpBAPCT4mLpjddd+q2eNyt+8xt7BxQq0tJM0JN0R9RftXNjkR5+2N4hAYFAUhAh43V355UzzmjiSSspGIj2oVJd/9Kp+lD5m8q1aFFgdgsAiDy5udK115r7d9whDRniozf243yCTYkebZKChyb8qM5JNfr0U9PF7LHHuLgGABA+XnhBqq116crEx82KSy6xd0Ce3EnB+LWrdPzhJXI6pf/8p+Emt99uEoV/SfyXWXHxxWYy4/bo10/q2VOxqtEYfafXXuvA2AEAzXrxRenA0mUarp/lSkho5uQpmjR7tnTAAUp37tJfdLf+9jdp9267BwX4F0lBhIS8POnzz839JuPazp1m2bNnYAY0ZozUr586qUzHa6EefDAwuwUARBaXy5xLLCoyF9tfdZUP39zP8wnuZ9gwqUsXxVaUaPWzKzRxolRSYo7Bxo6VPviAid0BAKHN6TTV/eO1VIPLV0uJidKvf233sOr16ydlZUm1tbp90seSpH/9y8xbLEkLFkj33isN00+aXP6B6ZJz+eXt35/D0aCF6HvvmUpEAIDvWBd4zNFDkiTHWWeZKm94JzbWBD9J1zgeUOfCHF1+OcemCG8kBRESnnvO/BgfeaQ5jtnP9u1m2atXYAbkcNRVC87Q23rvPWnt2sDsGgAQOZ54wpygS0iQnnlGio724ZsHuFJQ0dHS5MmSpMy1H2nJEumBB8zx6qpV0sknSyNGSA89JOXkBGZIjZWVma/lrbfM7bvvmFMCAOC9994z0/VeG+OusjvzTNOaLJiccook6bDt8zRpkol9J54o/eUv0owZ5rj7mUF3mG1PPVUaNKhj+3MnBY/ttFTl5eY7AgD4zjvvSAWrc3Wm3OXYc+bYO6BQdMop0qRJSnBV6AnH7/T6q7W68067BwX4D0lBBD2XS3rqKXP/4oub2SjQSUGpLil4Rtw7ilaN7r8/cLsGAIS/LVuka64x9//+d1No5zNFReaspRS4pKBUFzv1zDOKVq2uukratMl8zk6dzJCuukrq39+0Fr34YumRR6TPPpO2bvVPm9F9+0zC9eSTzXnbceOk0083t7Fjpe7dpQsvrP+6AABoissl3XWXlKVNOqP2FbPSpyX+PnLqqZIkx7vv6tnHq9S3r7R+vXTPPSZBeMlR63RY9stm27/+teP7mzBBknSU43M55NTzz3f8LQEARm2tmRJvrm5TrGqkY44x3c3QNg6H9PDDUmKiTnAt0Fzdpptvlu68k4pBhCeSggh6n30mbdhgpjGYObOZjexICh51lNStmzpX7dGR+kLPPy9t3hy43QMAwpfTKV10kWmvOXGiHy72XLHCHN307x+41tuSCeRdupg+ZffcI7lc6tbVpftu3KNtH/2g52/6WcdOKFVUlLRmjbko6PLLpUmTpMxM04Vt6FDppJOkK66QHr1zrz7+3w79ss6lqirvh7Fnj/T009K0aebjX3ihaV9aXW2SgBMmmMKGrl2l4mKTNBw5UvrjH83fBACAxhYulL7+WvpL1D8U5XKa8rtDDrF7WPs78kipd29pzx71X/66VqwwVYLnnis9+YRL/025Vg6nU5o+3TfjnzhRSklR55JtOkzL9P775sInAEDHPfaYpB++14V62qz4+99tHU9IGzFCevRRSdJfdbvm6lbdfJNTv/61OSYEwkmM3QMAWmPN13fOOS3Mb25HUjAmxhwoPfOMruj7tpZsnay5c6Vnnw3cEAAA4emuu6RFi0wS7Omnfdw2VJKWLjXLww7z8Ru3IinJfLjZs6WbbjL9Q0tKpIoKpUj6jaTfREeretTB2tL3SC2Pn6hvtmcpf0u1YrblKqtqgw745Rdz0y9K1x5J0jb10qM6S/Myfi/X0GEaMMBMmdSrlxQfb3a9c6fJRS5bJq1caa6qtYwaZTq8nXlmw4pMp1P66ivp/vtNO9GHHzbJw9de4wJcAEC96mpTFDhEv+hiPWFW3nCDrWNqVmysicNz50r3368e55yju+5yXy/+2uvS+++Zbe65xzf7i4835fivvKKr+r+lc7dM0H//y3lrAOiojRulm/5crYW6WNFymgswDz/c7mGFtvPOM1eu/PWvulW3aZI+05UvPaQxy0fpxRelQw+1e4CAbzhcLopgm1NUVKTU1FQVFhaqMxO02uLnn6UDDzTFDGvXSsOHN7GRy2UmW6qqMj/cTU466Cfz5kmnnabKXv2UsH2zHA6HVqwIzgtCgXDFb7Xv8Z3aa8kSacoUk5B6+mnpggv8sJMZM6S335b++U/p2mv9sIMWuFzmTODtt6tBeV96unlcVNSmt3PKoSi56u6/pRm6R9druVpOeI4eLZ1xhjl2bvLfF40sXGjamebmmn92PP649JvftGmogE/xW+1bfJ/oiJtvNqHtg7hTNLXqXZMEC+bJ83buNHMFlpRI//qXKb9ftUo6+mhTDnHTTdIdd/huf6+9Jp11lsq69lHnvZvVJT1G2dktXPQLtIDfa9/i+wxNFRXmJ/u85X/UH/WwXGlpcqxdayrB0XFPP23axJSVySmHXtBvdGv0Hfrd7f305z/74aJdwAu+/L2mfSiC2r33mnOHp5zSwgm7XbvMSUSHI7At0CTphBOkpCTFb8/R3GM+l8sl/e53Uk1NYIcBAAgPOTmmMt7pNBcp+iUhaJW/SaZHZqA5HObs6c6d0nffmUtcy8tNPC8sNF/Ciy+avqFjx5q+of37S0ccYb6UO+4wJxe//14qLVVUWalc772vihNPVZRcOkNvapnGa22vKbpl/AKdeIJLxx8v/frX0nXXSS+/bK4hWrVKuuUW7xKCknT88dIPP5jzvBUV0m9/K119takOAQBErvnzTRH8qXrbJASjo81FN8GsR4/6pN+cOdLkySbOFhebnt2+mEvQ0ymnSOnpStqbp9/1fFe7d5tcJACg7WprzbHIkcvvNwlBh0OOZ58lIehLF15oDv7OOktRcuk8Pa+1tQdIN96gaZNLlJtr9wCBjqFSsAVcLWOvVatMay6Xy5y7bLYC/uuvzQFMZqY5kRhos2dLjz2mimOmqvfKD1RQYK4SvfHGwA8FiET8Vvse36k9iorMtDurV5v5677+2k9X0H//vXTwwVKnTmZyPau/ZjhYu1b6xz+kF16ov0LnpJPMlZ4+unCottZ0XLPank2eLL3yijm/CgQSv9W+xfeJ9pg/XzrrLKlLeZ5+TjhYKRW7peuvl+6+2+6htc7lMle3PPRQ/brjjzdBrUsX3+/vhhuku+/Wnqxx6p69VMkpUVq7Vurb1/e7Qnjj99q3+D5DS02NdMnFLvV77nb9TXPNSk5C+te338r1pz/JsWSJJGmjBury5Of0x5cmato0m8eGiEKlIMKe02nmZHC5pLPPbqUl9qZNZjloUCCGtr8//1mKilLC4g/1/BXLJJnKg48+smc4AIDQU1ws/epXJiHYq5fpOOa3lloLF5rlpEnhlRCUTM/xp582/za46irz+T74wGRbN2/2yS6io01xxZtvmr/Rp59K48ZJ337rk7cHAISAjRulyy4zU8zHlRfo886/MgnB0aOl226ze3jecTikBx80Aez//k9avNgcxPojISiZuJycrG7Z3+q2Qc+ruFi69FJz7A8AaF1ZmXT+6cU65bkz6hOCc+cG7xy24WLcODkWL5bmzVN1Rj8N0ia9V3K0fph+o+beWN1grnogVMTYPQCgKf/6l5lTKTHRtBBt0fr1ZjlwoN/H1aSBA82kQs89p199fJUuuvBLPfW0Q2eeaU7qHnWUPcMCAISG3btNV62vv5ZSU03VgV+nx333XbM8/ng/7sRmmZnSAw9Il1xizthu3GhK+j77zGdf7owZ0tKlZvnLL9KRR5rzwNdeK8XwL2wACDoVFSbmlpaaqfQqK031d02NuTV1v7pa2rdPKtxerp2F8dq5O0rffy/9/LMkuXS4vtYbXS5R730/mYr0t94KvQtuxo41N3/r2dPMVXjDDbop/3K9GztaH3xwsG66SbrzTpOjtEtNjTn/8OWX0tatJlE5YIA5lj/iCCk21r6xAYBkrm/809TV+tu6s3SgfpIzJlZRD//HXF0B/3M4pFNOUeykSaq9Yo6in39WN+ouLb3rE1245EXd9/Ygde9u9yAB74X9KYvy8nLNmTNHH330kWpra3XuuefqnnvuUVQURZLBauFCU3wnSffd58W5u+++M8vRo/06rhbdeaf0xhtyfP21Hr34eWVvPk+LF0snnmi6sVxyib0HOQAiD/EvNCxfLs2cabpfp6WZGOjX83KbN5vEmMMhnXGGH3cUJEaMkD7/XDrmGHMR0XHHmc/fq5dP3v7AA6Vly6Tzz5fmzZP+8hfp1Vele+6Rjj2W2A/YgfgXuVwuaccOUyxu3bI3OhX9w0r1yv5a/Qu/1witUTftUQ+VqUTJKlCaCpSu3UrXLnVXpeKVpgL10E711ra6W7JKVaso7VE3FShNhUpV/4Qd6lGRK+2T1KePuSI0K8vuryG4XXedtGCBohYv1hdJk3V69Qu6++5pKi830zAG+qKa3FzpkUekZ56Rtm9vepvevU1V6GWX+eyfD4DPEfvCl8sl/e95p9bNfkD/K79R8apSZXqG4t99Q5owwe7hRZ7UVEU/94x0yjRVnv87jS9bpgO/Oli3DHtE577/W40fb/cAAe+E/ZyCf/jDH1RVVaVHH31UpaWlOu644/Tb3/5WV155Zauvpa924L35pim6Ky+XzjlHevHFVk6ouVxSRob5F/wXX5j2YHa5+25Tst+5syq++k5n/mWQ5s83T02YYBKdJ50kJSTYN0TJTB+1fr05YC4okAoLzZWQUVHmu46KMhe3JiSYSs2EhPpbYqKUlGSOeVNS7P0cgIXf6qYR/4Lb7t2mBeW//21+gwcPNsUFI0f6ecd/+pO54mbKFOmTT/y8syCSm2su99+yxXzJn34qdevms7d3uaTnnjOd0QoKzLqJE6WLL5ZOP91UgAK+xm9109ob//g+g5vTaWJnXp6p5LKWnvdzckxrtd7K1wlaoBO0QMdrobprt/8GFh9vDmDvvJPJZb1VUCBNm2bK8iTN0ym6W39R7aGH68EHTWWev61caZKQr7yiurZv3btLJ5wgDR1q4vrPP0sLFpjjZ8lUC557rpmG8eCD/T9GNI/f6/1x7Bd+XC5zmvONK5fo3FV/1niZ6YrKp5ysxBef8tl86eiAnByVzviNOn33uSTpRcevtfvmB3XZTekh1zQAocGXv9dhnRQsKSlRz549lZOTo27uEz9vvvmmbr/9dq1cubLV1xMYA+f7781x1Kuvmscnn2wShK3+iC5fLh12mMlU7d5tslZ2qa42rcm++koaPlzOjxfpgZd66eabTasaycw9NGGCdOih5gRw//5mYvW0NJNkS0zseFWB02mOs/LzpXXrzO3nn01rs/Xrpb17O/g53bp2NeMfONBM5+h5y8w0cy6FA6fTnFwoLZWqqhomTGkjExz4rd4f8S84lZWZ6XrefNNc9GLFhrPPlh591MQCv/ruO3OmrbLSzLM3daqfdxhkNm40icFt20w55vz5Pr/kf8cO8++ZRx81MUMy8fCQQ0zsz8oyMbJzZ/NPl6QkUxXR1hsXfUPit7opHYl/fJ/2crmknTvNT3V2trvKz73MyTGJP+t3tbEElWu8luokfaCp+lCj9UOD56sTU1R6yFGKO3yMEg8dJUdGb/OP+ZISc+C0e7e0a5dZVlSYgNy9uykRs249epgDgj17zGsKCszcewcdZH7U0Tbl5dJf/yrdf3/dpIKrNUKv6ixtPehXGnvRaE2dFqOBA31Xdb9liwn9L7wgffNN/fopU6TLLzd5yri4hq+pqjL/bvvXv0ybd8ukSSYXPG0a1YN24Pe6IY79wkNVlbQ1u1obluRpy+JNKlv4pY7e86YO0SpJUmVcsqIful8xl9GKLKjU1qpi7p2KvfM2RbtqVaQUPZd6pZKuuFinzMlSerrdA0Q4ISnopSVLlujyyy/X6tWr69bl5eVpwIABKi8vV0wrvSk6+kV//bU5ZvD8hq373q5rz2t8vc4f711VZZJWW7aY7yl+888arA2KcTh12ilO/XZWraIdTnOAUFtrls5Gj2tqpKeeMhOjz5ol/e9/sl1urnT44eaotUcP6Q9/0L4eQ/XOwgR99rlDu3Y75JK5NSXKUZ9MW65DtdNRf+WPdSIwNtbcrMcuV/2tqsr8N9faJLd9+phkZJcu5hg2Otq83vqKq6rMcVpFRf3NelxcbKoLWxIbW3/is2vX+ltqqjnQssYfG2v2W1nZ8Gbtr7lbWZnZpq2T+TocDffteYuJMe9XVGQ+X1GRuZWXN/9+CQnm+0tN9W7pmeT2/DdcU/ebez5c9eoljRvXvtdyELM/u+Pf+++b3xJvYkJbtgml5yorze/x7t2mmH3tWnNhhufv1tixJoF0wgnuFcuWmTOi1pdn/TB7/tB7+1zjx+vWSU88YX7Ep02T3nknMn5cGlu71pzJ273bXKlz+ukmY9e9u/mRjovzyfeyZ48pxPz0U2nD1ngt1AmtvqYtHO5/LzROFloxzYq1jW/R0fXzZbV085xXy/MWG2vOo1udBKz7SUlSp071iU7r1nhdXJxJaFo3q0NB43WR9J/msGHmQrH2IP7tryPxr6PfZ2Gh6VYs+fc4qyPPx5XuU/dfvpTL2UIw9rjvckkOudwPzdLhsd56H4fMuhaDvMf9ykqppNilkhKpuMhlcnI7XaqsrH+/ppZRciklRcpILdWA+G3KjMpT/+Iflb5zraKcHgHW4TBB9sQTzW3CBK7mC1Y//ST9859yvfCCHB5Z3xJ10iodrLz4QSrvOUCx3dOU1DNFMamdFJcUo4REh6JiPIJGVJQU5ZDL5Whw/Lpvn/l32JYt0i6PgtHoKHOd0Gmnef8b/MsvplX4F19Itc769T17mGPf9HRzfJ2S0vAY0/Ni2ZI+Q1XWZ0iD920c81p7HC4OP7z9TRuIfw3Zfey39cstyv/oR/PAI/DUxRrP9Y0CU91Dz9d5blP3Hi7JY1vrrsPzPRpt03g/dbGqqedber8mAmzD+Oje1lo08d4Oj9dVljtVu69Q0fv2KLpwj2IK9yileJt6Vueql7YrSh6vl1QdFaeKX1+ilH/8lerAIOb68ivtnfVHdctZWbfuR43Upq6HypnZX7GZvRSflqjY5HjFJMcrKjpqv/N+jR+75Gjun1LmJrlP5Hoc+zudcrlccjid5v9Bj/XNLaurXKoqqVJNUZmcxaVylZbJUVGm2MpSxVSXKb6mTJ1UqjhHtSrjklUTn6yahGQ5O6XI1SlZjpRkOTqnKCYtWVGdk1UbnyiHw9Hg/GZzn9XVpiAXHgFx3F9PNv+GaQeSgl566aWX9MQTT+gTj/ZY1dXViouL0549e9S1a9cG21dWVqqysrLucVFRkTIzM9v9RU+ebCarRuvudVyv61z3tu/FKSmmYnDoUN8Oqr02bpSmTzcHOB3wK83X+/pVu1+fliYNGWJONg0dKh1wgLkNHmxO0nVEcbE5sNq82Vy9u3GjtGFD/ZW9zV3FG+ri4sL3s9ltxgxzFW57cFC4P7vjX0KCSYphf5mZJkScc4505JGNTvRMnSp99JF/B3D00eaMlt/LEoPYmjXSRReZJGwA1Kb30Kv/2qEffzSxc+tWU2xSVmZurSXkEN7uuad+Lu22Iv7try3xz9exb9Uqc41BMDtMS7VUYTr/UM+e5iqbqVPNkkvzQ0tBgTRvnipeeF364nMlVLRyFWqIukl36E7dZPcwgsKSJeafpe1B/GvI7mO/z2Y9qqNf+n37PwAaqHTEqzClr8qGj1PPc45R4m9n+nTaA/iR06mK/72h3X9/TBnrFu2X4AUkqaq4UnHJca1v2ARfxr8AT+McWLW1tWqc86x1X6LvaCITfdddd+m2227z2f6HD6+vMvK2Eqg91UOBWOfr946JMV1YMjJMP/6jV/eTXj2s4aXi0dHNP7bud+8uXXll8CQEJdM/c+VK0xtu4UJTEllV1bByoxGXJGetueLQ+k/26b+mquow99UhrvqTg9XVDZfWFRYOh/le09PNzZ/9q1NSzJRMTc19VVtrTnhu3Gg++t695grNvXvNFdTV1fU362RnfHzDm2f1QUu3tk5EbxWYeo7B8/uMjq6v6uvc2XzO5GSTRE1MNP/JWRWZZWX11YRWZaHnsql11dVmHO2plAp37a2SQNPsjn+HHlqfQPcmJnT0OX++d3ufi401x27Wb/LQoeY3MyOjhSu+hw0zP5ieV717/si39Li1ba2TpaeeGj79ndtrxAjTpuDzz00Sdv16871XVvrlyo/oLl107rlmHqK2sv7Z4E1ln2dcq6raP9ZVV5vtmmtJ2lTlYePnq6vrOwdYy7Iyc98z0el5s9aXlprXe3Ym8LxQ1fMWSXr3tnsE4aUt8c/XsS8pycxqYPHVcVZrz7flNQNKk/XzGjPI+iuzHQ0em44mDskhj+4mjhZe09JzTW8bFe1QbJwUG+dQXKyUmORQUiezjI5Sw0vIm1rGx9e39Rw61FQF9ukTviVVkSAtTTr/fCWcf74JBGvXqnrlam3/OlsVv2xR1e4iOQuLFVNRIld1rZy1VsmESw6XSw6Xs76iNNpUAkZFS7Ex9ceXnZLNel+qqXHHu3J3rK2Samoll7tww7OyQ5ISe2RogsfUk42P9Vp7HE5SUuweQfiw+9gvrm8Pre7kEQA9qnkaVgE1jg8mzjha2NZzfYNt3XHK6/WNYpI3+6tb3+j96mKjo32vi4mVajt1Vm1aulxduymhTzelDOmprgdlquvoTMX37K4exLPQFBWlhN+eqb6/PVPasUN73/9G2z5YparsPGnXTjkqKuSorlR0TaXHSb/6hcPj/2OX6v/rcsilBv/Zue845JJLUXI6osxWjii5HA655F46ouRyP+d0mPMDLpml5+OoaIeiEmKlpE5ypHRSTEqSolOSFJXSSdEpSXIkd1JldJIqa2NUU1iqmoIS1RaWyFVULJWWyFFaouiyEsWUFyuuqkRxTo+Waw0/pqnGbebrc7SQRG3puVBzQFRw/P8d1pWC77//vv7yl7/ohx/q5xTIzc3V0KFDVVJSoqhGE7L4+moZAID/caXo/oh/ABD+iH/7a0v8I/YBQGgi/jXEsR8ARAYqBb00ZswYrVu3Tvv27VOXLl0kSV9++aUOO+yw/YKiJMXHxyven+VVAAAEAPEPABCJ2hL/iH0AgHDAsR8AoK183DwhuPTq1UtTp07VjTfeqJqaGu3evVt33nmnrrrqKruHBgCA3xD/AACRiPgHAIg0xD4AQFuFdVJQkp588knl5+erd+/eGjdunC699FKddtppdg8LAAC/Iv4BACIR8Q8AEGmIfQCAtgjr9qGSlJ6ernnz5tk9DAAAAor4BwCIRMQ/AECkIfYBANoi7CsFAQAAAAAAAAAAgEhHUhAAAAAAAAAAAAAIcyQFAQAAAAAAAAAAgDBHUhAAAAAAAAAAAAAIczF2DyCYuVwuSVJRUZHNIwEANMf6jbZ+s9FxxD8ACH7EP98i9gFAaCD++RbxDwBCgy/jH0nBFhQXF0uSMjMzbR4JAKA1xcXFSk1NtXsYYYH4BwChg/jnG8Q+AAgtxD/fIP4BQGjxRfxzuLi0pllOp1P5+flKSUmRw+Hw2fsWFRUpMzNTubm56ty5s8/eN5TxnTTE97E/vpOG+D7quVwuFRcXKyMjQ1FRdMX2BX/Fv1DC/2Ptw/fWPnxv7RPp3xvxz7f8Hfsi/b/XQOA79j++48Dge24Z8c+3An3sF0n/fUfKZ42UzylFzmeNlM8phdZn9WX8o1KwBVFRUerbt6/f3r9z585B/x9boPGdNMT3sT++k4b4PgyuEPUtf8e/UML/Y+3D99Y+fG/tE8nfG/HPdwIV+yL5v9dA4Tv2P77jwOB7bh7xz3fsOvaLpP++I+WzRsrnlCLns0bK55RC57P6Kv5xSQ0AAAAAAAAAAAAQ5kgKAgAAAAAAAAAAAGGOpKAN4uPjNXfuXMXHx9s9lKDBd9IQ38f++E4a4vsA/Iv/x9qH7619+N7ah+8NoYT/Xv2P79j/+I4Dg+8Z4SyS/vuOlM8aKZ9TipzPGimfU4qsz+rJ4XK5XHYPAgAAAAAAAAAAAID/UCkIAAAAAAAAAAAAhDmSggAAAAAAAAAAAECYIykYYOXl5br00kvVv39/9e3bV9ddd52cTqfdw7LVokWLNHHiRA0ePFiDBg3Sv//9b7uHFDRmz56tYcOG2T2MoLBs2TIdffTR6t+/vzIyMvTmm2/aPSTb5OXlafr06erTp48GDhyo22+/3e4hAWGFuNQxxK62I8a1HbEQoYjfR/944IEHlJqaqgEDBtTdNm7caPewwhLxyr/efffdBv8dDxgwQD179lRycrLdQwPaxNvf5ZUrV2rChAnq37+/DjzwQC1YsMCG0baft59z9OjR6tOnT902M2bMsGG0vuFNHAj1v6vk3ecM9b9rW2JOKP9N2/I5Q/1v2iYuBNTvf/9718UXX+yqrq52FRQUuMaNG+d66KGH7B6WrS655BLX2rVrXS6Xy7Vx40ZXRkaG64MPPrB5VPbbsmWLKykpyTV06FC7h2K7n376ydW7d2/XwoULXS6Xy1VZWenasWOHzaOyz5QpU1w33HCDy+l0uvbs2eMaPXq06+mnn7Z7WEDYIC61H7Gr7Yhx7UMsRKjh99F/brnlFtdf//pXu4cR9ohX9rjssstcN910k93DANrEm9/loqIiV58+fep+Uz799FNXamqqa9u2bYEYok94G38yMzNdmzZtCsCI/MubOBAOf1dv4124/F09NRVzwuFv2lhzsTUc/6bNoVIwgEpKSvTss8/qnnvuUUxMjFJTU3XDDTfo6aeftntotnr88cc1fPhwSdLAgQN19tlna9GiRTaPyn5XX321LrzwQruHERRuuukmXXHFFTruuOMkSXFxcerRo4fNo7LPypUrNWvWLDkcDnXt2lXTpk3Tt99+a/ewgLBBXGo/YlfbEePah1iIUMPvo//s3btXaWlpdg8j7BGvAm/Tpk166623dN1119k9FKBNvPldfumll3TooYfW/aZMmjRJRx99tF555ZUAjNA3vI0/4RKnvIkD4fB39Tbehcvf1dJczAmHv6mnlmJruP1NW0JSMIBWrFihrKwsdevWrW7d+PHjtXr1atXU1Ng4suCya9cupaam2j0MW82fP1979+7VzJkz7R6K7SorKzV//nxddNFFdg8laMyaNUv/+c9/VFVVpS1btmjevHn8twL4EXHJO8SutiPGtR+xEKGE30f/2rdvX8ScwLEL8coed999ty6//HL+HYqQ483v8tdff62JEyc2WDd+/HitWrXKfwPzMW8+Z3V1tcrKykL+/2Nv40Co/129/Zzh8nf11FzMCfW/aWPNfc5w/Ju2hKRgAOXn56tnz54N1vXo0UM1NTUqKiqyaVTBZdmyZZo/f75mzZpl91Bsk5+fr8svv1yPPvqo3UMJCuvWrVNiYqIWLVqkgw46SAMHDtRll10W0f/P3H777frkk0+UlpamrKwsHXPMMZo8ebLdwwLCEnHJO8Su9iHGtR+xEKGC30f/27dvn2666SZlZmZqypQp+uSTT+weUtghXgXerl279Morr2j27Nl2DwVoM29+l5s7R7pnz55ADbPDvPmce/fulcPh0KBBg3TAAQfokksu0fbt220Ybcd4GwdC/e/q7ecMl7+rpaWYE+p/U08tfc5w+5u2hqRgANXW1srlcu23TpIcDocdQwoqr732mk499VQ999xzysrKsns4tnA6nZo1a5auu+46DR061O7hBIXi4mLV1NRo6dKlWrp0qb7//nvt2rVLc+bMsXtotqitrdUJJ5yg3//+9yosLFReXp6+//57PfTQQ3YPDQg7xCXvELvajxjXPsRChAp+HwNj/vz5ys/PV3Z2tq644gqdfvrp+u677+weVlghXgXe888/rxkzZtCiFSHJm9/l5s6RhtL5UW8+Z8+ePVVTU6Ps7Gx9/fXXio6O1vTp0/f77MHO2zgQ6n9Xbz9nuPxdLS3FnFD/m3pq6XOG29+0NTF2DyCSdO3aVbt3726wbteuXUpMTIyY0tSm1NbW6sorr9TixYu1YMECjRo1yu4h2eZvf/ubUlJSdPnll9s9lKCRnp6uyspK3XvvvYqLi5Mk3XbbbRFbDbBo0SJVVVXpmmuukST17t1bDzzwgKZPn85BOeAjxKW2IXa1HzGufYiFCBX8PgZGVJS51jkmJkYzZszQRx99pLfffltjxoyxeWThg3gVeE8//bTuv/9+u4cBtIs3v8vNnSPt1atXQMfaEd7GHyt50q1bNz3yyCNKTU1Vdna2Bg4cGPAxt5e3cSDU/65tiXfh8He1tBRzQv1v6qm12BpOf9PWUCkYQGPGjNG6deu0b9++unVffvmlDjvssLpAEonmzJmjjRs3atmyZRF/4vWxxx7TkiVL1KVLF6WlpWnatGlav3690tLStH79eruHZ4v+/fsrISFBZWVldescDocSEhJsHJV9qqqqFBPT8HqOqKgoVVVV2TQiIPwQl9qG2NV+xLj2IRYiVPD7aI/a2tq6E3nwDeJVYK1atUp5eXk65phj7B4K4BNN/S6PHTtWX331VYN1X375pQ4//PBADs2nvIk/LpdLTqcz5OKUt3Eg1P+u7Y13ofp3lVqPOaH+N7W0NbaG8t/UG5GbibJBr169NHXqVN14442qqanR7t27deedd+qqq66ye2i2KS8v16OPPqpnn31WycnJdg/Hdtu2bVNRUZEKCgpUUFCg+fPna8iQISooKNCQIUPsHp4tEhISdMEFF+i6665TTU2NKisrNXfuXP3mN7+xe2i2OPLII7V9+3a9+OKLkkxrg5tuuklnnXWWzSMDwgNxqe2IXe1HjGsfYiFCBb+PgfHRRx/J6XRKkhYsWKA333xTZ5xxhs2jCi/Eq8D68MMPNWnSpP0ugAFChTe/y7/+9a/1ySefaNGiRZKk999/Xz///LPOPPPMgI+3vbz5nBs3btQvv/wiSaqsrNScOXM0fvx49e3bN+Dj7Qhv40Co/129/Zzh8neVWo85of43tbT2OcPpb+oNkoIB9uSTTyo/P1+9e/fWuHHjdOmll+q0006ze1i2yc7OltPp1Pjx4zVgwIC627HHHmv30BBE7r77blVWVqpPnz4aMWKEBg8erNtvv93uYdkiNTVVH330kZ555hkNGDBAo0eP1vDhw/XPf/7T7qEBYYG4hEAjxrUdsRCApwceeEC9evXSgAED9Pe//13z5s3T8OHD7R5W2CFeBc7SpUtpf4uQ1tzv8gsvvFDX6r1v3756+eWX9Yc//EE9evTQHXfcoXfffVedOnWyefTe8+Zz7t27VyeffLL69OmjAw88UDU1NXr99ddtHnn7NBcHwu3v6s3nDKe/a1MxJ9z+plLrnzOc/qbecLjCdbZEAAAAAAAAAAAAAJKoFAQAAAAAAAAAAADCHklBAAAAAAAAAADw/+zdeVxU9foH8M8wIwgouwgKAkqa288UEb1el4ySSgorlxJtUbFMxVwytHJNpUulV8wW0TS7LqWllJWmoYVoZlpioYlr4sK+b7P8/jieYQZmYIBhBmY+79drXjOcOcv3cG88nvOc5/kSkYVjUpCIiIiIiIiIiIiIiIjIwjEpSERERERERERERERERGThmBQkIiIiIiIiIiIiIiIisnBMChIRERERERERERERERFZOCYFiYiIiIiIiIiIiIiIiCwck4JEREREREREREREREREFo5JQSIiIiIiIiIiIiIiIiILx6QgERERERERERERERERkYVjUpCIiIiIiIiIiIiIiIjIwjEpSERERERERERERERERGThmBQkIiIiIiIiIiIiIiIisnBMChIRERERERERERERERFZOCYFiYiIiIiIiIiIiIiIiCwck4JERERE1OxkZ2ejf//+uHnzprmHQkRERERERKRXXFwcr12pxWBSkMjKHTt2DPn5+WYdw7lz53Dt2jWzjoGIiEzD398fEolE7+u5554DAFRWVuLUqVMoLy+vsQ8fH59a9yGRSNC5c+dax1FWVoZ3330X//rXv+Dq6gqZTIa2bdvivvvuw6JFi5CVldUUp09ERERERGRVMjIyMG/ePPTu3Rtt2rSBTCaDu7s7hg4divXr16OystLcQ9SrsrISb7zxBvz9/WFra4vOnTtj2bJlkMvlWuvNnz8fV69eNdMoieqHSUGierpy5QokEglu3boFALj33nvxySef1FivdevW+Pnnn/Xu5+uvv4aXl1ejx+Pv748dO3bo/V4ul0MikSAtLU3n9yNGjMDp06frPE63bt3w/fff11h+69YtSCQSXLlyxeAxVzd37lxs2rSpwdsTEVHL8ccffyA3N1fv6/33369zH2fPnkVmZqbeV0JCAiQSid7tKyoqcP/992Pz5s2YMWMGTp8+jZycHPz5559YuXIljh8/jvvuu6/WJz1ffPHFOhOTEokEZWVlDfo9ERERERERtXSXLl1Cnz59cOHCBbz77rs4f/48cnJycPLkSbzwwgt477338Mgjj0CpVOrc/t57763zmmvgwIF6j79x40aDrtvGjx+vc/vx48fjyy+/xKZNm3Dt2jVs2LAB27Ztw7PPPmuU3w+ROTApSKRDWFgYlixZYtYxFBUVYdasWfD09ISDgwPuv/9+g5J3TSU/P7/eT+4899xzDQrYdZk3bx5GjRrV4O2JiMh8nJyc8Msvv2DYsGFwcXGBi4sLTp06hYEDB8LFxQUymQxlZWU6KwRFrq6u8PDw0Ptq06YNpFKp3u2///57nDp1CkeOHMEzzzwDf39/ODk5wdfXF4888ggOHDgABwcHbNy4sdZzGT9+fK3JyczMTLRu3brBvysiIrJew4cPx+zZs3V+Fx4ejtdee029nniNJZVK4erqiuDgYCxatAgZGRkmHDEREVFN69evh7+/P/bu3YsHH3wQHTt2hJOTEzp37oznnnsOhw4dwg8//IDk5GS9+1i3bl2t11y6ihg09erVq87rto8//rjGdseOHcM333yDxMREjBgxAl5eXhg5ciT27t2LXbt24bffftNaf9CgQZBIJJgxY0bDfllEJiIz9wCILFlRURHy8vJ0fldcXFzrtk899RRycnLw9ddfw9PTEx988AGGDRuGkydPolu3bgaPobS0FADqXang4uKi9XNBQQHGjx8Pmazqz8b777+PESNG1LqfZ599FnFxcTWWt2rVql7j0XT16lWW5BMRtWAymQx37txR/1xUVKRuv9KjRw+kp6c3av+VlZW1xpnKykpIpVLY2trq/F4qlcLOzq7Oh2Hs7Ozg4eHRqLESERHVx40bN/Ddd9/hvffeUy97/vnn8eabb0KpVCI3Nxe//fYbPvzwQ7z//vv44osv8MADD5hxxEREZM0qKythZ2ent5OLvb09bGxsar32atOmTaOuu6RSaYO2P3bsGHr16oWAgACt5d27d0fXrl1x7Ngx9OvXT738u+++Q1BQEOzt7Rs8ViJTYFKQqAk9/PDDtX7fvn17ncv379+PpKQkXL16Vb3O6tWrcf78eSxcuBC7d+82eAznzp0DAJw5cwb33XefwdulpqaqP6tUKmRmZsLJyUmr4sHNzQ0FBQW17qd169ZGvWF6+fJlfP3111AoFPjhhx8QGhpqtH0TEZFp2Nvbaz2sUl5eDkdHRwDAxYsXAQjtqb29vRu0/4qKilovxB5++GF06dIFI0eOxOLFixESEgJnZ2cUFxfj7NmzeOedd3Dz5k288MILDTo+ERFRU9m8eTOGDh2KwMBA9TInJyf4+/urfw4KCsILL7yAqKgoPPXUU0hPT4ebm5sZRktERNbuxRdfxMCBA/H8889j5syZ6N69O+zt7ZGbm4uff/4Zb7zxBoKDgzF06NAmG8Pvv/9e6/QSAPDxxx9jypQpWstUKlWd22lydnbmQ6PUIrB9KFET+umnn6BSqXS+EhMT9W63d+9ePPHEEzWShjNmzMDXX39drzaeW7duhaurKz744AOoVCqd6yQkJOD111/Hnj171Mt8fHxQUVGBuXPnolu3bnjkkUfQp08fPPzww0hJSYGPjw8cHBzqPP4XX3yB++67T+v1r3/9q8Z6t27dwpkzZ/Dnn3/q3VdRURHGjh2L0aNHY/HixZg0aVKj5jIkIiLzcHBwqJEUFGPKhAkTMHz4cDzxxBMN3n9hYSHatm2r93t7e3skJyfjkUcewbx58+Dl5QWpVAoXFxdMmjQJHTt2xJkzZ7RusBIREZmbSqVCQkICpk6dWue6UqkU69atg1Qq1Zq//euvv8aIESPg4eEBNzc3PPHEE+o5dFevXg13d/ca15tnz56FRCLBhQsXjHtCRERk8Xr06IEzZ87Azs4OY8eORdu2bSGTyeDj44PFixcjMjIShw4d0upMZmy9evWqdV773NxcTJo0qcZ2//73v3H27Nka3crOnz+PCxcuYPDgwVrL//jjD/z888+4dOlSk50LkTGwUpCoCeXn5yMrK0vnd7VV2F24cEFnBVzPnj1RUVGBy5cvo2vXrnUe/48//sDmzZvx008/Ydy4cXjnnXcwb968GutlZmZCKpVq3fwsKyvD8OHD8fDDD+PGjRtwdXWFSqXCnj17MGnSJNjb2xs0r9+wYcMQExOjtUzXPE87duzAd999Bx8fH/z88881vr906RLGjBkDZ2dnfPzxx3BwcMDNmzcxePBg7Ny5E//+97/rHAsRETUPDg4OWnMGlpeXq6sHX331VbRp0wYFBQVarVi++uorjB49ul7HEZ/q/PHHHzF8+HCt75ydnbFo0SIsWrQIpaWlcHBwwPHjxxEcHNzwEyMiImpCBw8eRGFhocEPzjg4OOChhx7Czz//rL4O/OCDD/Dkk0/iv//9L/Ly8jB16lRMnz4dX375JSZOnIhFixbh4MGDeOSRR9T72bZtG/79738bdA1KRERUXefOnfHBBx8AAL799luMGTMGhYWF9arCawzxAdD6GjRoEB577DE89thjWLduHXr27Inff/8d06dPx9NPP42+fftqrT937lxIpVJERUXh7bffNtLoiYyPSUGiBvr444/Rtm1b5Obm6l2nrqSZvvahpaWlOoOVuEycJ7A2GRkZGDVqFBYtWoT+/fvjyy+/xJAhQ+Ds7FzjydLXXnutxs3S3377Df/88w/ee+89dfWGRCLBk08+id27d2P//v1a5/fnn38iLy8Pnp6e6NChg3p5u3bt0L9//zrHO3v2bCxZsqTG8tTUVGzcuBGbNm3C9OnTsXz5cvU8UfHx8QgODsbo0aPxwAMP4OWXX8bgwYNhY8MiaCKi5igpKQn333+/+ufqF4H29vZwdHREUlISfHx8tL4LCwvD9evXtZb9/PPPmDZtmrpV9h9//IFHH320xnrt2rWrdVziOOp7UbplyxZs2bKl1nW+/fZbhIWF1Wu/REREunz88cd49tln9c6Jq4ufnx9+/PFH9c979uzR2n7BggV4+eWXAQAdO3bEgw8+iJ07d6qTgiqVCtu3b8eyZcuMdBZERGTNGnLt9fzzz+P555+vdZ3S0lKtKY80KRQK5OXl1bq9jY0NnJycaiz/7LPPsGLFCkyaNAkZGRnw8fHBCy+8UKMAAhAe3hk4cGCtxyFqDpgUJGqg33//Ha1bt9Zqf6ZJ33JDuLq6qlu4aMrIyFB/X5vk5GRMmjQJ999/PxYtWgQA+L//+z/1E58//PADduzYUWsA7ty5M2xsbJCUlKT1lGhBQQF+/fVXzJo1S2v96dOnQyaTYcqUKXjttdfUy3/++WfMmDEDKpUKCoUCcrkc5eXlKC4uxqJFixAUFKR3DEePHkV4eDgef/xx9eS+1T377LN49NFH8c477+Cpp57CqlWrOAcUEVEz9e9//1vvwzQ2NjawtbVVX8jdunVL6/vWrVvXSBR6eHhAIpGol4vbVF9PFBERgb179+odn74qQT8/vxrtqt955x2sWLFC/fOWLVuwceNG/PTTT1rrOTs76z0eERGRoe7cuYN9+/bh999/r9d2lZWVsLOzU/9sa2uLmzdvIiUlBX///TeSk5NRUlKCgoICODk54bnnnsO0adNQXl4OOzs7HDlyBHl5eRgzZoyxT4mIiCyYi4sL8vPz9X6v757ks88+i08++UT98/HjxyGXy9U/R0VFwc3NDatXr9baTl9CEBAKDuq6l+ru7q6z21urVq2wdOlSLF26tNbte/bsadA0S0TNAZOCRA0UHx8PLy8v3Hvvvepl5eXltVYO1sbNzU39xGbfvn1x9OjRGuscPXoU7u7u8PX1rXVfH374IZ588kmsXr1aK8gOGDAAZ8+exV9//VXnEzleXl5Ys2YNxowZg/vvvx/33HMP8vLy8O233yI4OBjTpk3TWj8pKanG3EtPPvkkAgMDIZFIIJVKIZVK0apVK9jZ2aFNmzZaFYW6DB06FFlZWerKQNFbb72FtLQ0fPrppwCEm8KrVq3CihUrdLYmJSKi5kEmk+lt2yI+PCJyc3PDt99+q7Oqvri4uNaLPn0+/fRTrbalhtIVWxwdHeHo6Kj1s1Qq5cTyRERkFCqVSiv+bNmyBSEhIVrXn4Y4d+4cunXrBkBIED777LP46quvEBwcjK5du6qr6ZVKJQDhAZqXXnoJ3333HR5//HFs27YN48aN04p5REREdbl06ZI6ttRH9eu86teP4oOkhl53TZkyBVOmTFH/XFZWBnt7e5w8edKgzmaiq1ev4t1338WhQ4dw5coVlJWVoU2bNujatSvCw8Nx7NgxnZWGRM0Rk4JEehQUFOD69euQy+UoKytDQUEBioqK0KVLF73bfPvtt/We70ikOd/RxIkT8fbbb+Onn37CkCFDAAhBKy4uDs8++2ydCb2tW7fq/c7b2xve3t4GjWnGjBkIDw/HwYMHMWvWLEyaNAlfffWVwaXw4eHhCA8PR2pqKrp06QJ7e3uDttNUPSEIAIWFhTqTr0wIEhG1LHv27EFCQgJOnTqFO3fuQKVSoXXr1ujcuTMeeughzJkzR2fsaN++Pb7++ut6H69t27Zo27Ytrly5gqNHj+qcTJ6IiKg5yMnJgZeXl/rnjRs34o033qjXPq5du4bDhw/jm2++AQAkJCTg8OHDuHTpknrf+/fvx6ZNm9TbtG7dGuPHj8fOnTsRFhaG3bt349tvvzXCGRERkTVxc3MDABw7dgwlJSUIDQ0184gaLi0tDQMHDsSwYcOwZs0adO/eHU5OTsjJycHJkyexatUqbN++HSdOnEDbtm3NPVyiOnHiLSIdpFIp1q1bh3vuuQe9e/fGkCFDMG7cOLz11lu1bhcREQGVSqXzNW7cOERHR+v9XnNOv+7du2PJkiUIDw/HsmXL8MEHH2DIkCGQSCR48803DT6PY8eO6W2hZig/Pz9MmTIFDg4OGDVqVIN6Y/fu3bvebW6IiMiyLV26FFFRUXjkkUdw9OhR5Ofno6KiAv/88w/Wr1+PvLw83Hfffbh69arefXTr1g2rVq1S/9ypUye89957dR77zJkzePXVVxs07qKiIp2v8vJyKJVKvd9XVFQ06HhERGR9CgoKcPHiRfTs2RMAcOTIEWRmZuKpp54yeB95eXkYP348wsLC1Ddiz549i969e2slGw8ePFhj2+eeew6JiYn4/PPP4e3tzfmRiIiowXbt2oWNGzfWaxuFQqH3ukoul6OyslLv95rdZ4wlPj4e/v7++OqrrxAaGoqOHTuibdu28PPzw1NPPYUjR47g6tWr2LNnj9GPTdQUWClIpIP4JKUu1ecUaiqvv/46+vbti//97384efIkRo8ejVmzZqFNmzYG76OioqLGnEzV/fLLL+jcubPWsqysLBQWFkKlUkEul0OhUEChUCA9PR0nTpxAeXk5SkpKUFhYiMGDBzfo/DTt3r27RpWfQqHQ24q1tLQUlZWVOnt9A0IliOa8GURE1Pzs3r0bkydPxssvv6y13N3dHcOHD8fw4cPh4eGBw4cP651U3tfXFy+99JL6Z09PT8yePbvJxpyXl1fnXBT6ngxdvHgxlixZ0gSjIiIiS3H8+HE4ODhg1apV8Pf3R1hYGADg448/xsSJE/W2zi4oKMCVK1egVCpx584dHD16FOvWrUOfPn3wv//9T73efffdh4SEBGzfvh29e/dGYmIiDhw4UGN/ISEh8PX1RUxMTJPGVSIiIl0SExPr7MT20Ucf6VwudmIz5nzygP45EOu7DlFzwKQgUTP26KOP4tFHH23SY/zf//1fjWWrVq3C+++/DxsbG9jY2EAqlUImkyE2NhZ2dnawt7eHg4MD2rRpg759+zZ6DLrmpzh79myd+xbnv6hu8+bNeO655xo9LiIiajpPP/00YmNj4ebmhgceeADe3t6ws7NDQUEBzp07h08//RQSiQQPPvigzu3z8/P1PhwicnFxgUym+5+7KpWqzu2rz4Ho4uKC0tLS2k+sln0RERHVZunSpfjxxx8xcOBA7N27FzY2NsjNzcXu3btx8uRJvdtt3rwZmzdvVs9tO2DAAPz3v/9FRESE1g3KyZMnIy0tDdHR0SgrK8MTTzyBd955Bw8//HCNfU6aNAlvvvkmJk6c2CTnSkRE1qOioqLOay97e3v1/cHHHnuswdddtra2AIw7n/zLL7+Mbdu2ISIiArNmzUL37t3Rtm1b5ObmqtuH+vn5NXhKKSJT490JIivwzz//1Pq9nZ2dVoLtnXfewTvvvGPQvuuqRBTVdfPWxsZG3W8cEJ5iValUBu2biIhanpiYGPTu3RubNm3C+++/j9u3b6OyshJt27ZF586d8eCDD2Lt2rV658GNiIio8xi1TR5/584dvQ+XiPr06YMzZ85oLdNXpUFERNRYuubu+/TTT9G3b1/06tVL5zZJSUkG79/GxkbntZ6u665r165h1KhR8PT0NHj/REREunz55Zf48ssva10nOjoaa9asASDEq8Zed4nzyRtD9+7d8fvvv+Pdd9/FrFmzcOXKFZSVlaFNmzbo2rUrHnvsMcyePZvzCVKLwaQgkYVTKBTw9fWtdZ3Bgwfj559/btJxiK1v9HF2dkZeXl6TjoGIiJqXUaNGYdSoUfXerqioqFHHFecAJiIiau42btyIV155xaTHLCwsxGeffYYvvvjCpMclIiLLs2bNGnWyryXz8/PD2rVrzT0MIqNgUpConvz9/bVuJN5///11Jt0AoVe1ZgsyY3nggQfQsWNHnd8NHz68yW96tm7dGo8++igcHBz0rsMbr0RERERERPWTn5+PJ598EuPGjTPJ8e7cuYPMzEysWLECffv21dvCm4iIiIhaLomKd+uJiIiIiIiIiKza9u3bMXnyZNx///3YtGkT2rdvb+4hEREREZGRMSlIREREREREREREREREZOFszD0AIiIiIiIiIiIiIiIiImpaTAoSERERERERERERERERWTgmBYmIiIiIiIiIiIiIiIgsnMzcA2jOlEolMjIy0LZtW0gkEnMPh4iIdFCpVCgsLESHDh1gY8NnXYyB8Y+IqPlj/DMuxj4iopaB8c+4GP+IiFoGY8Y/JgVrkZGRAV9fX3MPg4iIDHD9+nX4+PiYexgWgfGPiKjlYPwzDsY+IqKWhfHPOBj/iIhaFmPEPyYFa9G2bVsAwi/aycnJzKMhIiJdCgoK4Ovrq/6bTY3H+EdE1Pwx/hkXYx8RUcvA+GdcjH9ERC2DMeMfk4K1EMvmnZycGBiJiJo5tjoxHsY/IqKWg/HPOBj7iIhaFsY/42D8IyJqWYwR/9h8m4iIiIiIiIiIiIiIiMjCMSlIREREREREREREREREZOGYFCQiIiIiIiIiIiIiIiKycJxTkIjIQCqVCnK5HAqFwtxDsSpSqRQymYxzRhARmQnjn3kw/hERmRfjn3kw/hERmRfjn3mYMv4xKUhEZICKigrcvHkTJSUl5h6KVXJwcIC3tzdsbW3NPRQiIqvC+GdejH9ERObB+GdejH9ERObB+Gdepop/TAoSEdVBqVTi8uXLkEql6NChA2xtbfnUoomoVCpUVFQgMzMTly9fxj333AMbG3a+JiIyBcY/82H8IyIyH8Y/87G2+FdaWoro6Gh8//33UCgUePrppxEbG6t1zrm5uZg4cSLS0tJQUlKC4OBgbNiwAR06dAAAnD59GgMHDoS3t7d6m7feegsTJkww+fkQUcvG+Gc+po5/TAoSmVpiIvDjj8Dy5YCjo7lHQwaoqKiAUqmEr68vHBwczD0cq2Nvb49WrVrh6tWrqKioQOvWrc09JCKyBL/+CsTHA6+/DgQGmns0zRLjn3kx/hFRs6ZSAUuWAN27A+PHm3s0RsX4Z17WFP/mzp0LpVKJ9PR0FBcXIzQ0FPHx8Zg1a5bWekuXLkVQUBDkcjlmzJiBmTNnYvfu3QCEpOHAgQNx5MgRc5wCEbV0WVnAokXA88+j4r77GP/MyJTxz3IftyFqrsaMAd57D9iwwdwjoXqy5CcUmzv+7onI6JYuBbZsAZ580twjafb4N9h8+Lsnombr4EFg2TLg6aeBigpzj6ZJ8G+w+VjD776oqAhbtmxBbGwsZDIZnJ2dERMTg82bN2ut5+rqiqCgIACATCbDo48+ihs3bqi/z8nJgYuLiymHTkSWZP584KOPgEGD1Ius4W9wc2Wq3z3/FyYytfJy4f3iRfOOg4iIyJp9/bXw/scf5h0HERFRS3T2bNXn27fNNw6iFurUqVMICAiAu7u7ellISAhSU1Mhl8t1bnPt2jWsX78eM2fOVC/Lzc1lUpCIGu6vv8w9AjIDJgWJTKmoqOqzjN17qXmaM2cOvvrqK4PWzcnJwf3334/CwsJGH3fJkiV48cUXG70fIqI66bnRQtaLsa/plZaWIioqCn5+fvDx8cH8+fOhVCprrCfOjeTn54cePXrgwIEDNdY5fvw4evTogVu3buk9XlhYGMLCwox6DkSkISur6vOdO+YbBzUK45/5ZGRkoH379lrLPD09IZfLUVBQoLU8NjYW7u7uCAgIQO/evTFu3Dj1dzk5Odi3bx98fX3Rv39/rF+/HiqVSu9xy8vLUVBQoPUiIrI21h7/mBQkMqW8vKrPUqnZhkFUm3fffRcREREGrevm5oYff/wRbdu2bdpBEREZU26u9s+VleYZBzUbjH1NT3PepHPnziEpKQnx8fFa6xQWFiI8PBwrVqzA1atXsWHDBowdO1ad/EtPT0dYWBgmTJiAv2p5qvnEiRP44YcfmvR8iKxeTk7VZ1YKtliMf+ajUChqJO8UCgUAQCKRaC1fsGABsrOzcf36dWRmZuKxxx5Tfzd//nzk5ubi2rVr+Oijj7Bu3TqsX79e73FXrVoFZ2dn9cvX19eIZ0VE1DJYe/xjUpDIlMrKqj6XlJhvHERERNaselJQs9qBiIzO0HmTtm/fjuDgYISGhgIAhg0bhqFDh2Lnzp0AgIKCAowePRqpqal6j6VUKhEdHY2oqKimOyEi0o6lmg+/EpFB3NzckFXt36CZmZmwt7eHs7Ozzm06dOiAjz/+GD/++CMu3p2SRpx/SiKRoF+/fliyZAl27dql97gxMTHIz89Xv65fv26kMyKiFqnaQwhkHZgUJDIlJgUthkoFFBeb51VLJxCd8vLy8NJLL6Fr167o1KkThg0bhpMnTwIAnnvuOSxcuBBhYWHw9PREUVERhg8fjh07dqi3/+ijjxAQEAAfHx+EhoYiOjoazz33HADgypUraN26tXrd4cOHY+3atQgPD4ePjw+6d++Oo0ePqr//4Ycf1C3B/Pz88J///Kfh/yMQETVU9aQg254ZrKXEP8a+5sXQeZNSUlIwePBgrW1DQkJw5swZAEDfvn0xbdo02Nvb6z3W+++/j+7du2PAgAHGPQki0qYZS4uLzTcOEzFX/OO1n+Xq168fzp8/j1yN/5aSk5MxYMAAdaJPF6lUCplMBgcHB53fKxQK2Nra6t3ezs4OTk5OWi8iIl1ayrUfwPhXX5zUjMiUNJOCVnDhZMlKSoA2bcxz7KIiwNHR8PWfeOIJ9OnTB6mpqbC1tUViYiLCwsLUT9lv374d3333Hbp27Vpj24MHD+Ktt97C999/j3vvvRe///47HnzwQTzyyCN6j/fhhx8iMTERXbp0wX//+19MmjQJV65cAQCUlJRg27ZtCAwMxLVr19CrVy+Eh4fj3nvvrdfvgIioUapXNGRnm2UYLVFLiX+Mfc1LXfMmubm5qdcbMWJEjfVOnDhh0HH++OMPxMXF4eTJk/jmm29qXbe8vBzl5eXqnzmnElE9aV7PWsG1rbniH6/9LJeXlxfCwsKwcOFCrFu3Dnl5eVi5ciWWLVumtd6+ffsQGBiIHj16oKKiAosWLcKQIUPQoUMHAMDRo0cRFBQER0dHXLx4EcuXL0dMTIw5TomILExLufYDGP/qi5WCRKbESkEysd9++w3nz5/Hf/7zH/XTguHh4RgxYoS6FddDDz2Ebt26QSKR1Ji7ID4+HgsWLFAHrj59+uD555+v9ZiTJ09Gly5dAABTp07F1atX1W1RHnvsMXTu3Bl///03zp07h3bt2uHPP/806jkTEdWpeqVgUZF5xkFNgrGv+TF03iR961X/30iX4uJijBs3DvHx8WjXrl2d63NOJaJGKi2t+mwFScGWgPGv5UlISEBGRga8vb3Rv39/REVFISIiAtu2bUN0dDQAoS32E088gQ4dOqBXr16Qy+Va1S2HDx9G586d4efnh9GjR2P+/Pl49tlnzXVKREQmx/hXf6wUJDIlJgUthoOD+e4h6+kSolN6ejoCAwMhk2n/ue/SpYt67gA/Pz+921+8eBGvvPKK1jJXV1fcvn1b7zYdO3ZUf7a3t4ednR2Kiorg4eGBuLg4fPzxx+jZsycCAgKgUqlQUVFh+AlZudLSUkRHR+P777+HQqHA008/jdjY2BrtZVQqFd577z18+OGHKC0tha2tLf766y+0atXKTCMnamaqJwULC80zjhaoJcQ/xr7mx9B5k/St5+XlVecxXn75ZTzwwAMYNWqUQWOKiYnBnDlz1D8XFBQwMUhUH1aWFDRX/OO1n2Xz8PDA3r17ayyPjIxEZGQkACAiIgIRERF697FkyRIsWbKkiUZIRNasJVz7AYx/DcGkIJEpaSYFNS+iqMWRSOpXxm4uvr6+uHTpEhQKBaRSqXr55cuXMXToUGRnZ9c6X4G7uzv++ecfrWWXLl1q0FjS09Px1ltv4dq1a2jbti0AoUSfDDd37lwolUqkp6ejuLgYoaGhiI+Px6xZs7TWe+utt/DDDz/gp59+gqenJzIyMrT+9yeyetWTgKwUNFhLiH+Mfc2P5rxJrq6uAHTPmxQUFIRjx45pJeuSk5Mxfvz4WvdfUFCAnTt3wtbWFtu2bQMAVFRUoLKyEi4uLrh9+zbs7Oy0trGzs6uxjIjqQfN61goeeGX8qx/GPyKilq8lxD6A8a8h2D6UyJQ0k4KVleYbB1mN4OBgeHt7Y8GCBai8+/+5b775BseOHcPTTz9d5/bjxo3DqlWr1MHx8OHD+Oqrrxo0loqKCigUCuTn5wMAtm7digsXLjRoX9aoqKgIW7ZsQWxsLGQyGZydnRETE4PNmzdrrZeZmYnVq1fj008/haenJwCgQ4cOtf4DiMjqVL95yUpBi8LY1/xozpskl8uRlZWFlStXYvbs2VrrTZgwAYcOHcLhw4cBAPv370daWhrGjBlT6/6dnJxQWlqK/Px85OXlIS8vD++//z4eeOAB5OXlMflH1BQ0r22toFKwJWD8IyKielMqzT2CRmP8qz+z3SEsLS1FVFQU/Pz84OPjg/nz50Op4/+Ep0+fxsCBA+Hn54cePXrgwIED6u++/fZb3HfffQgICEBAQABWrlyptW12djbGjBmDTp06wc/PD3FxcU1+XkS10rxwamZlw2SZpFIpEhMTcefOHQQGBqJLly7YsGEDfvjhB7i5udW5/YsvvoinnnoKgwYNQkBAAD777DNMnjwZjg14VKh79+545ZVXMGDAAHTp0gXnz5/HwIEDG3JaVunUqVMICAiAu7u7ellISAhSU1Mhl8vVy77++msMGTKELdCIalM9KchKQYvC2Nc8GTJvko+PD3bs2IHp06fD09MTK1asQGJiYoN+90TUxKysfWhLwPhHRET1ZgFJQca/+pOoqs/kbiLTp09HRUUFPvjgA3ULtIkTJ2q1QCssLET37t3xySefIDQ0FEeOHMHjjz+OtLQ0eHl54dSpU+jcuTNcXV2RkZGBgQMHYv369QgPDwcAPPLIIwgJCcGbb76Jmzdv4l//+hfWrVun/r4uBQUFcHZ2Rn5+PpycnJrk90BWZuNGYOpU4XNAANDAUmQyrbKyMly+fBkBAQFo3bq1uYdjds888wyCg4Nr9NtuSrX9b2Atf6u3b9+OjRs34tChQ+pllZWVsLW1RXZ2tvofOnPmzEHx3Rsz33//PVxcXDBnzhxMmjRJ777Ly8tRXl6u/lmcV8nSf6dkxWbMANavr/p57lyAD4/VwPhXxRyxD2D8MyX+PonqqVUrQHww7bHHAB3zorVUjH9VGP8sH3+fRFYuKAj47TcAQFlpKePfXZYe/8xSKWhoC7Tt27cjODgYoaGhAIBhw4Zh6NCh2LlzJwBhzglxTooOHTogODgYN27cAABcuHABJ0+exKJFiyCRSNChQwfMmjULmzZtMuGZElXD9qHUwpw7dw7nz59X/7x7924cOHAAzzzzjBlHZZ0UCgWqP8ejUCgAABKJRL2ssLAQ+/btw5NPPonLly/jk08+wbx585CUlKR336tWrYKzs7P6xSpDsnhipaC9vfDO9qGkgbGPiKgOcnlVQhBgpaCFYPwjIrJC5qkXa1asMf7JzHHQulqgyWTCsFJSUjB48GCtbUNCQnDmzBmtZUqlEocOHcKFCxfwwQcfqLcNCQlR70vcdt26dU10VkQGYPtQamHy8vIwY8YMZGZmQiaToVu3bjh48CDat29v7qFZHTc3N2RlZWkty8zMhL29PZydndXLPDw88OCDD+Khhx4CANx3332YOHEiEhMTMXz4cJ37jomJwZw5c9Q/i5WCRBZLTAq2bw9cucKkIGlh7CMiqoNm61BdP1OLxPhHRGSFLKB9aGNZY/wzS1IwIyOjxi/V09MTcrkcBQUF6hZoGRkZGDFiRI31Tpw4of45ODgYZ8+ehZubGzZv3ox27drVeozs7Gy949LVPo3IqJgUpBZm8ODBOH36tLmHQQD69euH8+fPIzc3V10ln5ycjAEDBsDGpqrwv2fPnkhLS9PaViKRwM7OTu++7ezsav2eyOKISUF3dyEpqBmfyeox9hER1aF6EpDXthaB8Y+IyAoxKWiV8c8s7UMNbYGmbz3NdU6ePIni4mJ8/vnnmDFjBnbs2GHwttWxfRo1OSYFiaiBvLy8EBYWhoULF0IulyMrKwsrV67E7NmztdZ78skn8csvv+CHH34AAPz111/43//+h3Hjxplh1ETNlGZSEGCFAxERUX1Uf5hG4+FqIiIiakGYFLRKZkkKGtoCTd96Xl5eWsukUikGDx6MN998E/Hx8fXaVlNMTAzy8/PVr+vXrzfo/Ij0YlKQiBohISEBGRkZ8Pb2Rv/+/REVFYWIiAhs27YN0dHRAAB7e3vs2bMHr776Knx8fPDMM88gISEB//d//2fm0RM1I2JS8G53CiYFiYiI6qF63GRSkIiIqGViUtAqmaV9qKEt0IKCgnDs2DGteY6Sk5Mxfvx4nfu1s7ODg4ODetulS5dCqVSq95mcnIxBgwbpHRfbp1GT05yMXS4XJnOtpXqViEiTh4cH9u7dW2N5ZGQkIiMj1T+HhITgt99+M+XQiFoWMSno4SG8MylIRERkOLYPJSIisgxMClols1QKGtoCbcKECTh06BAOHz4MANi/fz/S0tIwZswYAEB8fDwKCwsBAFeuXMFbb72FKVOmAAAGDBgAb29vxMbGQqlU4tKlS9iwYQNmzpxpuhMlqq6ysvafiYiIqOkVFwvvYvtQzilIRERkOFYKEhERWQYmBa2SWSoFAaEF2uTJk+Ht7Q1HR0fMmzdP3QLt5MmTWLt2LXx8fLBjxw5Mnz4dOTk5CAwMRGJiIhwdHQEAZ8+eRdeuXWFnZwd3d3csXLgQY8eOBSDMTbhnzx688MILePfdd+Hq6oq4uDgEBQWZ65SJtCsFAeGJSltb84yFiIjIWnFOQSIiooYT46ZEInS/YVKQiIioZWJS0CqZLSloaAu0kSNHIi0tTec+PvzwQ3z44Yd6j9G5c2ckJSU1eqxERlO9MpBtVoiIiEyPcwoSERE1nBg3XVyA3FwmBYmIiFoqJgWtklnahxJZLV2VgkRERGRa1SsF2T6UiIjIcGIS0MlJeOd1LRERUcvEpKBVYlKQyJSYFCQiIjIvubwq/rJ9KBERUf2JHXDatq36mTcViYiIWh7Gb6vEpCCRKbF9KBERkXlpVgW6ugrvpaXCnEhERERUN/G61tGxahmvbYmIiFoeJgWtEpOCRKZUvVKw+s/UcqhUQHGxeV71uHHt7++PjRs3YsiQIXB3d8djjz2GO3fuYPLkyfDz84Ofnx+2b98OAFAoFFi6dCm6deuGgIAATJkyBcXFxQCAyspKTJs2DQEBAfD19cWwYcNw6dIl9XEkEgn27t2LAQMGwMvLCyNGjMCNGzeM+zsnIjIGzXmPXFyEd6WSMdlQjH+Mf0REYlKwTZuqZZaeFDRX/KvnQ0uMf0REVC+1JQV57WexsY9JQSJTql4pyBuQLVdJiXARbI6XOBeWgXbt2oXvvvsO//zzD3JyctCvXz888MADuHr1KjZt2oSoqCgUFxdjyZIlOHnyJE6dOoWLFy9CoVDgjTfeACAExpCQEFy4cAHXr19Hnz59sGjRIq3jbN26FYcPH8aNGzfg7u5e43siomZBvGlpY6N9M5MtRA3D+Mf4R0QkxlLNSkHNh24skbniXz1jH8D4R0RE9VBbUpDXfhYb+5gUJDIlVgqSGbz88stwdHSEvb09xo0bBzc3NzzzzDMAgAceeAC2tra4ePEi1q5di3Xr1qFNmzaQSqWYO3cudu/eDQBwcHDACy+8gKKiIpw4cQJt2rTBuXPntI6zcOFC9bYvvPACfv31V5OfKxFRncSblnZ2wkvEpKDFYfwjImoi4sOudnZAq1bCZ0tPCrYgjH9ERGQwC2kfythXPzJzD4DIqjApaDkcHICiIvMdux7at2+v/ty2bVt06NBB6/u2bdsiPz8fhYWFuP/++9XLVSoViu6e4+XLlzFp0iQolUp0794dcrkcFdVaBHXs2FH92dXVVb0tEVGzIv7tsrUFJBKgdWthnkHNuQZJP8Y/xj8iIjEp2KqVkBisrLT8pKC54l89Yx/A+NeSlJaWIjo6Gt9//z0UCgWefvppxMbGwsamqoYjNzcXEydORFpaGkpKShAcHIwNGzZo/e+6Zs0axMfHo7S0FMHBwdi4cSM8PDzMcUpE1NLUlhTktZ/Fxj4mBYlMie1DLYdEot0up4WTyWSws7PD6dOn4erqWuP7xYsX46GHHlKX1O/ZswfHjx839TCJiBpPs1IQAOzthYQgKwUNw/jH+EdEpJkUtLUVPlv6nIKMf4x/TWDu3LlQKpVIT09HcXExQkNDER8fj1mzZmmtt3TpUgQFBUEul2PGjBmYOXOmurJl165d2Lp1K3755Rc4OztjxowZiIqKwp49e8xxSkTU0tSWFGTss9jYx/ahRKbESkFqpmxsbDBhwgTMmzcPpXdvjGdkZODYsWMAgPLycuTm5gIAsrKy8N5775ltrEREjaJZKQgISUGASUErxfhHRNQA1SsFAcuvFLQwjH/mV1RUhC1btiA2NhYymQzOzs6IiYnB5s2btdZzdXVFUFAQAOGG9qOPPoobN26ov1+zZg0WL14MNzc3SKVSLF++HImJicjJyTHp+RBRC2Uh7UMNwdhXhUlBIlNipSA1Y2vWrEGrVq3QrVs3dOnSBU899RQq7/5/dsmSJfj555/h4+ODUaNGYfz48WYeLRFRA1WvFGzdWnhnUtBqMf4REdUTk4IWgfHPvE6dOoWAgAC4u7url4WEhCA1NRVyPfeKrl27hvXr12PmzJkAALlcjl9//RWDBw9Wr+Ph4QF/f3+cPXu2aU+AiCyDFSUFAcY+kUSlUqnMPYjmqqCgAM7OzsjPz4eTk5O5h0OWoF8/4PTpqp8PHgRCQ803HjJIWVkZLl++jICAALQWbx6TSdX2vwH/Vhsff6dk0ZKSgPvvB7p3B/78E+jVCzh3Djh0CBgxwtyja1YY/8zPkuKfIfMmAcDp06fx0ksv4ebNm3B0dMSaNWvw0EMPaa1z/PhxvPDCCzh8+DC8vLzUyz///HPExsYiOzsbrVu3xtKlSzF27FiDxtfSfp9EZrVoEbByJTBrFvDdd8CFC8DRo8CQIeYemVEw/pmfJcU/fbZv346NGzfi0KFD6mWVlZWwtbVFdnY23Nzc1MtjY2Px9ttvIy8vD3PmzMGqVasgk8lw8+ZN+Pj4QKFQaO178ODBmDt3Lp544okaxy0vL0e5RhK/oKAAvr6+Lf73SUQN5OgIlJQAAMpKSxn/zMxU8Y+VgkSmxEpBIiIi86peKcgKByKT0Jw36dy5c0hKSkJ8fLzWOoWFhQgPD8eKFStw9epVbNiwAWPHjsWtW7cAAOnp6QgLC8OECRPw119/1TjG7t278dVXX+Hy5cvYtm0boqKikJqaapLzI7Iqmq24GUeJGkShUKB6nYaY3JNIJFrLFyxYgOzsbFy/fh2ZmZl47LHHtNbXtZ/q+xCtWrUKzs7O6pevr69RzoeIWqjq96rJKjApSGRKnFOQiIjIvKrPKSi+i8uJyOgMnTdp+/btCA4ORujdThrDhg3D0KFDsXPnTgDC07GjR4/Wm+jbsWMHfHx8AABBQUEYMWIEjh492oRnRmSl2D6UqNHc3NyQlZWltSwzMxP29vZwdnbWuU2HDh3w8ccf48cff8TFixfh6uoKlUqlngNLcz+alfSaYmJikJ+fr35dv37dOCdERC0Tk4JWSWbuARBZFSYFiYiIzIuVgkQmV9e8STKZcFmakpKiNS+SuN6ZM2cAAH379kXfvn0NPm5mZqbeG6tE1AhMChI1Wr9+/XD+/Hnk5ubC1dUVAJCcnIwBAwbUaK2tSSqVQiaTwcHBAY6OjujWrRuOHTuGUaNGAQBu3ryJ27dvo0+fPjq3t7Ozg5343y0REVklVgoSmZJ48ST+A4xJQSIiItNipSCRyWVkZKB9+/Zayzw9PSGXy1FQUFDnetnZ2fU+5t69e3HhwgWEh4fr/L68vBwFBQVaLyIykGZSsFUr7WVEZBAvLy+EhYVh4cKFkMvlyMrKwsqVKzF79myt9fbt24c///wTAFBRUYEFCxZgyJAh6NChAwAgKioKS5cuRV5eHioqKhATE4OpU6fCwcHB1KdEREQtBJOCRKYkJgHt7bV/JiIiItNgpSCRyRk6b5K+9fTNi6TPunXrMH36dOzbtw9OTk461+GcSkSNwKQgkVEkJCQgIyMD3t7e6N+/P6KiohAREYFt27YhOjoaAKBUKvHEE0+gQ4cO6NWrF+RyOXbs2KHeR3R0NIYNG4auXbvC398f9vb2WL16tblOiYiIWgC2DyUyJfFCqXVr4Z1JwRal+k0qMh3+7onIaKpXCjIpWCf+DTYfS/ndGzpvkr719M2LVF1JSQkiIyNx69YtpKSkoFOnTnrXjYmJwZw5c9Q/FxQUMDFIZCgrSQpayt/glshafvceHh7Yu3dvjeWRkZGIjIwEAERERCAiIkLvPmxsbBAXF4e4uLimGiYRWarqf2vv/mwtf4ObI1P97lkpSGRKYhKQScEWpdXdC92SkhIzj8R6ib978X8LIqIGq14pyPahejH+mZ+lxD/NeZNEuuZNCgoKwrFjx7S2TU5OxqBBgww6ztixY+Hs7IyjR4/WmhAEhDmVnJyctF5EZCAxZlpoUpDxz/wsJf4RETVr1a6BW92d55vxz3xMFf9YKUhkSmwf2iJJpVK4uLjgzp07AAAHB4d6t7GihlGpVCgpKcGdO3fg4uICqVRq7iERUUvHSkGDMf6Zj6XFP815k9atW4e8vDysXLkSy5Yt01pvwoQJWL16NQ4fPowRI0Zg//79SEtLw5gxY+o8xoULF/DTTz8hKysLMhkvc4malJgAtLW1yKQg45/5WFr8IyJq1qpdA0slEsY/MzF1/OPVEpEpsX1oiyW2rRIDI5mWi4uLwa3DLFlpaSmio6Px/fffQ6FQ4Omnn0ZsbKxWlQUA9OnTB1lZWeoni/r27Ysvv/zSHEMman5YKVgvjH/mZUnxLyEhAZMnT4a3tzccHR0xb9489bxJJ0+exNq1a+Hj44MdO3Zg+vTpyMnJQWBgIBITE+Ho6Fjn/i9evIjS0lLcc889WsuHDRuGLVu2NNVpEVknK2gfyvhnXpYU/4iImq3qD8aqVIx/Zmaq+MekIJEpsVKwxZJIJPD29oanpycqLeyCt7lr1aoVnxC9a+7cuVAqlUhPT0dxcTFCQ0MRHx+PWbNmaa2Xm5uLn3/+GQEBAWYaKVEzxkrBemH8Mx9Li3+GzJsEACNHjkRaWlqd+6s+38YjjzyCCib3iUzDCpKCjH/mY2nxj4io2ar+b2elkvHPjEwZ/5gUJDIVlYqVghZAKpXyAoXMoqioCFu2bMG1a9cgk8ng7OyMmJgYLF++vEZSMCcnBy4uLuYZKFFzV71SkElBgzD+ERGRmhUkBUWMf0REZLF0VAqKGP8sm03dqzSN0tJSREVFwc/PDz4+Ppg/fz6USmWN9U6fPo2BAwfCz88PPXr0wIEDB9TfXbp0CaNHj0a3bt3g6+uLl156CaWlpervo6Oj4e7uDn9/f/WrnDd8yFw0///NSkEiqqdTp04hICAA7u7u6mUhISFITU2FXONvSWVlJUpKSuDs7GyOYRI1f9UrBdk+lIiIqH6sKClIRERksWpJCpJlM1tSULMF2rlz55CUlIT4+HitdQoLCxEeHo4VK1bg6tWr2LBhA8aOHYtbt24BAHbt2oXJkyfj/Pnz+PPPP5Geno6lS5eqt8/NzUVcXByuXLmiftmJT4MTmZrmRRIrBYmonjIyMtC+fXutZZ6enpDL5SgoKFAvy8nJgUQiQZcuXdC1a1dMmTJFHTf1KS8vR0FBgdaLyGKxUpCIiKhxmBQkIiJq+apfA+so2CLLZJakoNgCLTY2VqsF2ubNm7XW2759O4KDgxEaGgpAmCR+6NCh2LlzJwDgtddew6hRowAAbdu2xYwZM3D48GH19myfRs2KZgKQSUEiqieFQlFj/iSFQgFAmPNE1L59e8jlcly+fBkpKSmQSqUIDw+vsa2mVatWwdnZWf3y9fVtmpMgag5YKUhERNQ4YsxkUpCIiKjlYqWg1TJLUtDQFmgpKSkYPHiw1rYhISE4c+aMzv1mZmZqtUvLzc1lUpCaD80EINuHElE9ubm5ISsrS2tZZmYm7O3ta7QKFZOE7u7ueP/99/HXX3/h8uXLevcdExOD/Px89ev69evGPwGi5kK8kclKQSIiooYRE4C2tkwKEhERtVSsFLRaZkkKGtoCTd962dnZNfaZnZ2N1atXY/Lkyeplubm5mDRpEvz8/DBq1CicOnWq1nGxfRo1KbYPJaJG6NevH86fP4/c3Fz1suTkZAwYMAA2NvrDuUqlglKphK1YDaWDnZ0dnJyctF5EFku88BH/m2BSkIiIqH7YPpSIiKjlq94th5WCVsMsSUFDW6DpW09zHQD4448/8K9//Qvjx4/H+PHj1ctTU1Nx/fp1XLhwAeHh4XjwwQfxzz//6B0X26dRkxITgDY2VTcimRQkIgN5eXkhLCwMCxcuhFwuR1ZWFlauXInZs2drrZeeno4LFy4AEB52iY6ORkhICHx8fMwwaqJmqHqlINuHEhER1Q+TgkRERC0fKwWtllmSgoa2QNO3npeXl/rnzZs3Y+TIkVi5ciWWL1+uta5YOWFnZ4dp06ZhwIABOHDggN5xsX0aNSnxIkkmE14Ak4JEVC8JCQnIyMiAt7c3+vfvj6ioKERERGDbtm2Ijo4GIMyn+8gjj6Bjx47o0aMH5HI5vvjiCzOPnKgZYaUgERFR4zApSERE1PIxKWi1ZOY4qGYLNFdXVwC6W6AFBQXh2LFjmDNnjnpZcnKyuhrwiy++wLJly/DTTz8hMDCwzuMqFIo626fZiTeGiIxNTAAyKUhEDeTh4YG9e/fWWB4ZGYnIyEgAQHBwMC5evGjqoRG1HKwUJCIiahwmBYmIiFq+6klBtg+1GmapFDS0BdqECRNw6NAhHD58GACwf/9+pKWlYcyYMQCAd999F6tXr9aZECwrK0NSUpL6561btyI1NRUjR45ssvMiqpXmhROTgkRERObBSkEiIqLGYVKQiIio5aseu5kUtBpmqRQEhBZokydPhre3NxwdHTFv3jx1C7STJ09i7dq18PHxwY4dOzB9+nTk5OQgMDAQiYmJcHR0BABcvHgRr7zyChYsWKC175MnT6JNmzaYN28erl+/Dnt7e/Ts2RMHDx5Eu3btzHG6RKwUJCIiag5YKUhERNQ4YsxkUpCIiKjlUii0f2ZS0GqYLSloSAs0ABg5ciTS0tJ07uPOnTu1HuPXX39t3CCJjElMALJSkIiIyHxYKUhERNQ4YgLQ1pZJQSIiopaq+n1pziloNczSPpTIKokXSawUJCIiMh+xuoFJQSIiooZh+1AiIqKWr/p9aVYKWg0mBYlMhZWCRERE5icm/9g+lIiIqP5Uqqp2Y0wKEhERtVzV24eyUtBqMClIZCqsFCQiIjI/VgoSERE1nGbyj0lBIiKilouVglaLSUEiUxH/0DIpSEREZD6sFCQiImo4JgWJiIgsA+cUtFpMChKZCtuHEhERmR8rBYmIiBqOSUEioyktLUVUVBT8/Pzg4+OD+fPnQ1ntpnxlZSWWLVuG3r17w9fXF0OGDMGZM2fU358+fRp2dnbw9/dXvz777DMTnwkRtUjV24eyUtBqyMw9ACKrwfahRERE5le9UpBJQSIiIsNpVtYzKUjUKHPnzoVSqUR6ejqKi4sRGhqK+Ph4zJo1S73OhQsXkJeXh+PHj8PR0REffvghwsPDcenSJbRq1Qq5ubkYOHAgjhw5YsYzIaIWiZWCVouVgkSmwkpBIiIi86teKSi+y+W8CCIiIqqL5sOuEgmTgkQNVFRUhC1btiA2NhYymQzOzs6IiYnB5s2btdbr2bMn3n33XTg6OgIApk2bhuLiYvz9998AgJycHLi4uJh6+ERkCTinoNViUpDIVFgpSEREZF4KRVWLlOqVggDnFSRqQoa0SAOENmgDBw6En58fevTogQMHDtRY5/jx4+jRowdu3bqltTw7OxtjxoxBp06d4Ofnh7i4uCY7HyKrJV7XislAJgWJGuTUqVMICAiAu7u7ellISAhSU1Mhr+VeUUlJCUpKSuDs7AwAyM3NZVKQiBqmevtQPiRrNZgUJDIVVgoSERGZl2bSr3qlYPXvicioNFuknTt3DklJSYiPj9dap7CwEOHh4VixYgWuXr2KDRs2YOzYserkX3p6OsLCwjBhwgT89ddfNY4xceJE9OrVC1evXkVKSgri4+ORmJhokvMjshpMChIZRUZGBtq3b6+1zNPTE3K5HAUFBXq3e/311zF8+HB07NgRgFApuG/fPvj6+qJ///5Yv349VLVU+5SXl6OgoEDrRURWipWCVotJQSJT0VUpyAsnIiIi09GcN1CsENRMCnJeQaImYWiLtO3btyM4OBihoaEAgGHDhmHo0KHYuXMnAKCgoACjR49GampqjWNcuHABJ0+exKJFiyCRSNChQwfMmjULmzZtavoTJLImTAoSGYVCoaiRvFPcrdqRSCQ11i8tLcULL7yAI0eO4NNPP1Uvnz9/PnJzc3Ht2jV89NFHWLduHdavX6/3uKtWrYKzs7P65evra6QzIqIWh3MKWi0mBYlMRfxDK5MBUqnwuXqZNhERETUdzUpA8SamjU3VZyYFiZqEoS3SUlJSMHjwYK1tQ0JCcObMGQBA3759MW3aNNjb29c4RkpKCkJCQiATH76rti0RGQmTgkRG4ebmhqysLK1lmZmZsLe3V7cGFaWnp6N///6QSqVITk5Gu3bt1N/Z2Ai3diUSCfr164clS5Zg165deo8bExOD/Px89ev69etGPCsialGq35dmpaDVYFKQyFTYPpSIiMi8xKSfrS2g+QS2WC3I9qFETcLQFmn61svOzm7wMfRty/ZpRA0kxkomBYkapV+/fjh//jxyc3PVy5KTkzFgwAB1og8Q5gwcMWIEZs+ejY8//hitW7eudb8KhQK2mp0wqrGzs4OTk5PWi4isFNuHWi0mBYlMRVf7UFYKEhERmY54I7P6jRKxlSgrBYmahKEt0vStp6uNmqHH0Lct26cRNZB4XSvGUiYFiRrEy8sLYWFhWLhwIeRyObKysrBy5UrMnj1ba73PP/8cPXr0wNSpU3Xu5+jRoyguLgYAXLx4EcuXL8fEiRObevhEZAnYPtRqMSlIZCqsFCQiIjIvMeknJgFFrBQkalKGtkjTt56Xl1eDj6FvW7ZPI2ogtg8lMpqEhARkZGTA29sb/fv3R1RUFCIiIrBt2zZER0cDEBJ9ycnJ8Pf313pt2LABAHD48GF07twZfn5+GD16NObPn49nn33WnKdFRC0F24daLVndqxCRUeiqFGRSkIiIyHRYKUhkFpot0lxdXQHobpEWFBSEY8eOYc6cOeplycnJGD9+fJ3HCAoKwtKlS6FUKtX7TE5OxqBBg3Sub2dnB7vqDwgQUd2YFCQyGg8PD+zdu7fG8sjISERGRgIA3n77bbz99tt697FkyRIsWbKkqYZIRJaMlYJWi5WCRKYi/qFlUpCIiMg89FUKij+zUpCoSRjaIm3ChAk4dOgQDh8+DADYv38/0tLSMGbMmDqPMWDAAHh7eyM2NhZKpRKXLl3Chg0bMHPmzKY4JSLrpS8pqFCwwoCIiKgl4ZyCVotJQSJT0WwfKpVqLyMiIqKmp69SUPyZlYJETcaQFmk+Pj7YsWMHpk+fDk9PT6xYsQKJiYlwdHSsc/8SiQR79uzB999/j/bt2yMsLAxxcXEICgpq6lMjsi76koKa3xEREVHzV719KCsFrQbbhxKZCtuHEhERmRcrBYnMxpAWaQAwcuRIpKWl1bk/lY4nmTt37oykpKRGjZOI6lBXUrD6gzdERETUPLFS0GqxUpDIVDQrBcWkYPUnMoiIiKjpsFKQiIioccRYykpBIiKilo2VglaLSUEiU2GlIBERkXnpqxQUk4KsFCQiIqqdeF0rxk4mBYmIiFomVgpaLSYFiUxFV6Ugk4JEVA+lpaWIioqCn58ffHx8MH/+fChreZKruLgY7dq1w+rVq004SqJmTF+loJgkZKUgERFR7aq3D5VIAKlU+zsiIiJq/qrfl2aloNVgUpDIVFgpSESNNHfuXCiVSqSnp+PcuXNISkpCfHy83vXj4+ORm5trwhESNXOsFCQiImqc6klBzc9MChIREbUc1duHslLQapgtKWhotcPp06cxcOBA+Pn5oUePHjhw4ID6u0uXLmH06NHo1q0bfH198dJLL6G0tFT9fXZ2NsaMGYNOnTrBz88PcXFxJjk3Ip3EBKBMVvUkJZOCRGSgoqIibNmyBbGxsZDJZHB2dkZMTAw2b96sc/2MjAxs2rQJjz/+uIlHStSM1VUpyKQgERFR7ZgUJCIisgysFLRaZksKGlLtUFhYiPDwcKxYsQJXr17Fhg0bMHbsWNy6dQsAsGvXLkyePBnnz5/Hn3/+ifT0dCxdulS9/cSJE9GrVy9cvXoVKSkpiI+PR2JioknPk0hNV/vQ6k9kEBHpcerUKQQEBMDd3V29LCQkBKmpqZDreMBg1qxZWLhwIdq2bWvKYRI1b3VVCrJ9KBERUe2YFCQiIrIMnFPQapklKWhotcP27dsRHByM0NBQAMCwYcMwdOhQ7Ny5EwDw2muvYdSoUQCAtm3bYsaMGTh8+DAA4MKFCzh58iQWLVoEiUSCDh06YNasWdi0aZMJz5RIA9uHElEjZGRkoH379lrLPD09IZfLUVBQoLX8o48+Ql5eHiZNmmTQvsvLy1FQUKD1IrJI+ioF2T6UiIjIMEwKEhERWQa2D7VaZkkKGlrtkJKSgsGDB2ttGxISgjNnzujcb2ZmJpydndXbhoSEQCYmX+rYlqjJ6aoUVCpZmk1EBlEoFFBV+wea4u4/4CQSiXpZamoqlixZgk8++URreW1WrVoFZ2dn9cvX19d4AydqTvRVCoo/s1KQiIiodroesGFSkIiIqOVh+1CrZZakoKHVDvrWy87OrrHP7OxsrF69GpMnT673tiJWSlCT0lUpCLCFKBEZxM3NDVlZWVrLMjMzYW9vr34gpqSkBOPGjcPatWvh4+Nj8L5jYmKQn5+vfl2/ft2oYydqNlgpSERE1Di1VQoyjhIREbUcbB9qtWR1r2J8hlY76FuveuXDH3/8gTFjxmD8+PEYP358vbbVtGrVKq05CYmMSleloLhc84KKiEiHfv364fz588jNzYWrqysAIDk5GQMGDICNjfCMz+HDh3Hp0iVMnToVU6dOBSAkCqVSKQ4dOoSDBw/q3LednR3sqldOEVmiuioFeTOTiIiodmwfSkREZBmqF6qwUtBqmKVS0JBqh9rW8/LyUv+8efNmjBw5EitXrsTy5cvrtW11rJSgJiUmBWUyQCqtuZyIqBZeXl4ICwvDwoULIZfLkZWVhZUrV2L27NnqdUaNGoXS0lLk5eWpX8888wwWL16sNyFIZFXqqhRk+1AiIqLaMSlIRERkGVgpaLXMkhTUrHYQVa92AICgoCAcO3ZMa9vk5GQMGjQIAPDFF19g2bJl+Omnn/Dkk09qrRcUFIQTJ05AqZHh1txWFzs7Ozg5OWm9iIxG8+KJ7UOJqAESEhKQkZEBb29v9O/fH1FRUYiIiMC2bdsQHR1t7uERNX/6KgXZPpSIiMgwTAoSERFZBs4paLXMkhQ0pNoBACZMmIBDhw7h8OHDAID9+/cjLS0NY8aMAQC8++67WL16NQIDA2scY8CAAfD29kZsbCyUSiUuXbqEDRs2YObMmU1+fkQ6sVKQiBrJw8MDe/fuRWZmJq5cuYIZM2YAACIjI7F27Vqd23zyySd47bXXTDlMouZLX6WgmCRkpSAREVHtmBQkIiKyDNULVVgpaDXMkhQEDKt28PHxwY4dOzB9+nR4enpixYoVSExMhKOjIwDg4sWLeOWVV+Dv76/1yszMhEQiwZ49e/D999+jffv2CAsLQ1xcHIKCgsx1ymTtxAskmQywsRFeAJOCREREpsJKQSIiosYRYyWTgkRERC0bKwWtlqzuVWrKzs6Gu7t7ow4sVjtUFxkZicjISPXPI0eORFpams593Llzp9ZjdO7cGUlJSY0aJ5HRiH9oxQsmmUy4oGJSkMgqGCN2ElEj1VUpyKQgkU6MYUSkJib+NGOp+JlJQbIijI1E1OJxTkGr1aBKwS5duuDZZ5/FiRMnjD0eIsulWSmo+c6kIJFVYOwkagbEpJ++SkG2DyXSiTGMiNTYPpQIAGMjEVmA6u1DWSloNRqUFLxy5Qr69++PadOmoX///ti0aRPKysqMPTYiy1K9UlCcV5BJQSKrwNhJ1AyISb/qlYJsH0pUK8YwIlJjUpAIgHFiY2lpKaKiouDn5wcfHx/Mnz8fymo35SsrK7Fs2TL07t0bvr6+GDJkCM6cOaO1zpo1axAYGIiOHTsiIiICWVlZjT09IrIG4j1psXCFlYJWo0FJQRcXF8ycORNnzpzBhg0bcPLkSfTs2RPz5s3DxYsXjT1GIstQ/Q+t+F79qQwiskiMnUTNgL5KQbYPJaoVYxgRqTEpSATAOLFx7ty5UCqVSE9Px7lz55CUlIT4+HitdS5cuIC8vDwcP34c169fR2RkJMLDw1F597+3Xbt2YevWrfjll19w7do1eHt7IyoqyujnS0QWqHoBCysFrUaDkoKaOnXqhC5duqBNmzY4deoU7r//fjzzzDPIz883xviILEf1iye2DyWyWoydRGZSV6Ug24cS1YkxjMjKMSlIVENDYmNRURG2bNmC2NhYyGQyODs7IyYmBps3b9Zar2fPnnj33Xfh6OgIAJg2bRqKi4vx999/AxCqBBcvXgw3NzdIpVIsX74ciYmJyMnJaboTJiLLIBaqiHGclYJWo0FJwfLycuzcuRMPP/ww+vTpg1u3buGLL77Ajz/+iEuXLqF79+54+umnjT1WopZNX6Ugk4JEVoGxk6gZYKUgUYMYI4YZ0iINAE6fPo2BAwfCz88PPXr0wIEDB7S+r61F2p9//olhw4bB19cX3bp1w0cffWScXwARVWFSkAhA42PjqVOnEBAQAHd3d/WykJAQpKamQl7LfaKSkhKUlJTA2dkZcrkcv/76KwYPHqz+3sPDA/7+/jh79qxxTpSILJeYFGT7UKsja8hG7du3R8+ePTFt2jR89dVXsNO4sdKqVSu88cYb6Nixo9EGSWQRWClIZNUYO4maAVYKEjWIMWKYZou04uJihIaGIj4+HrNmzVKvU1hYiPDwcHzyyScIDQ3FkSNH8PjjjyMtLQ1eXl5aLdKcnZ0xY8YMREVFYc+ePVCpVHjssccwb948vPjii7h+/ToGDRqErl27Yvjw4U31qyGyPuIDNJpJQc7NS1aosbExIyMD7du311rm6ekJuVyOgoICuLm56dzu9ddfx/Dhw9GxY0fcvHkTCoUCHh4eNfaTnZ2tc/vy8nKUa/ybt6CgoM5zJSILxfahVqtBScF9+/Zh6NChWsuUSiVu3bqFDh06AACOHj3a+NERWRJWChJZNcZOomZAX6Ugb2YS1aqxMUxskXbt2jWtFmnLly/XSgpu374dwcHBCA0NBQAMGzYMQ4cOxc6dOxEdHa3VIg0Ali9fDm9vb+Tk5EAmkyE9PR2RkZEAAF9fXwwfPhy//vork4JExiQ+7Kr5gA0rBckKNTY2KhQKqKpV5SjuVu1IJJIa65eWluLll1/G77//ju+++05rfZVKpbWNQqHQuQ8AWLVqFZYuXVrX6RGRNWD7UKvVoPahzz33XM0d2dhgxIgR6p+7dOnS4EERWSTxAklMBkqlwjuTgkRWgbGTqBnQVynI9qFEtWpsDDO0RVpKSopWCzRxvTNnztTZIs3JyQmPPvoo1qxZA6VSibNnzyIlJQWjRo1qyCkTkT5sH0oEoPGx0c3NTasFNgBkZmbC3t4ezs7OWsvT09PRv39/SKVSJCcno127dgAAV1dXqFQq5Obm1tiPl5eXzuPGxMQgPz9f/bp+/Xqt50lEFqx6UpCVglajXpWCX375JSorK1FUVIRdu3ZpfZeeno6ysjKjDo7IolQvyRaTg+IfYCKySIydRM1IXZWCbB9KpMVYMczQFmkZGRlaN1PF9U6cOIHMzMw6W6TFx8ejf//+WL16NYqLi/HOO+/g3nvv1Tkmtk8jaiAmBcnKGSs29uvXD+fPn0dubi5cXV0BAMnJyRgwYABsbKpqOHJzczFixAi8/vrrmDp1qtY+HB0d0a1bNxw7dkz9EMzNmzdx+/Zt9OnTR+dx7ezstFqdEpEVq36vmpWCVqNeScEffvgBf/75J4qKirBhwwat71xdXfHpp58adXBEFoXtQ4msEmMnUTPCSkGiejFWDDO0RZq+9SQSSZ0t0goKCvDAAw8gPj4eY8eORXp6OkaPHo3OnTsjIiKixpjYPo2ogZgUJCtnrNjo5eWFsLAwLFy4EOvWrUNeXh5WrlyJZcuWaa33+eefo0ePHjUSgqKoqCgsXboU//73v+Hg4ICYmBhMnToVDg4ODTtBIrIOKlVVZaB4j5qVglajXknB9evXAwDuuece/Pjjj00yICKLVf3iiUlBIqvA2EnUjIhJv+pJQVYKEulkrBhmaIs0fet5eXlptUgTKws1v9+5cyd69eqF8ePHq8e8bNky/Oc//9GZFIyJicGcOXPUPxcUFMDX17fB50hkNZgUJCtnzOu7hIQETJ48Gd7e3nB0dMS8efMQERGBbdu24eTJk1i7di0uXryI5ORk+Pv7a227YMECvPTSS4iOjsaNGzfQtWtXyGQyPP7441i9enWjxkVEVkAzAchKQatTr6Sg6O+//zb2OIgsHysFiawaYydRMyAm/fS1D2WlIJFOjY1hhrZICwoKwrFjx7SSdcnJyRg/fnydLdJ+++03yGTal7c2Njao0PPfNdunETVQbUlBxlGyIsa4vvPw8MDevXtrLI+MjERkZCQA4O2338bbb7+tdx82NjaIi4tDXFxco8dDRFZE83405xS0OgYnBV9//XWsWLECADB9+nS9673//vuNHxWRJWKlIJHVYewkamb0VQqyfShRDcaMYYa2SJswYQJWr16Nw4cPY8SIEdi/fz/S0tIwZswYALW3SHvkkUfw5ptvIikpCcOHD8ft27fx1ltvYezYsY34LRBRDbpiqfiZlYJk4Xh9R0QW425rfgDIK2kFF4CVglbE4KRg79691Z+rTxJPRHVQqWpWCkqlwjuTgkQWi7GTqBlRqapuZOqrFFQohJcYo4msmLFjmCEt0nx8fLBjxw5Mnz4dOTk5CAwMRGJiIhwdHQGg1hZpAQEB+Oqrr7BgwQLcuHEDtra2eP755zF37txGj52INLB9KFkxXt8RkcXQSAr+/mcrDANYKWhFJKrqM7mTWkFBAZydnZGfnw8nJydzD4daMoWiKhmYnQ24uQHDhwNHjgC7dgF3n34movrj32rj4++ULFJFRVUyMDcXcHGp+q6wEBD/v15SAtjbm3x4RPXFv9XGxd8nkYHc3IQ4+tdfwL33CsvefReYOxeYMAHYts284yOLx7/XxsXfJ5GVys0VYjqAH/AAQnEI2LIFmDTJzAMjfYz599qm7lVq2r17N27cuAEAKCsrw8svv4xJkybh1q1bjRoMkcXSfGKScwoSWSXGTiIzE+cTBGpWCmr+rLkeEQFgDCMiDawUJALA2EhELZxGpaBcbCbJSkGr0aCk4KxZs+Dh4QEAWLZsGa5du4bAwEC8+OKLRh0ckcXQTPwxKUhklRg7icxMc77A6nMKat7Y5LyCRDUwhhGRGpOCRAAYG4mohbt7P1oJCRS4O30GG0paDYPnFNRkb28POzs7lJSUYPPmzTh79iw8PDzQrVs3Y4+PyDJoXhyJF0xMChJZFcZOIjMTKwCl0ppzBkokQqKwooJJQSIdGMOISI1JQSIAjI1E1MLdrRRUQAoVJMIyVgpajQYlBTt37oyEhAScOXMGDz30EDw8PKBSqZCXl2fk4RFZCFYKElk9xk4iMxOTfdWrBEViUpDtQ4lqYAwjIgDCzULxhqFmUlCMrXywhqwIYyMRtWgaSUGl2EySlYJWo0FJwfXr12PKlCmws7PDtruTSP/4448YNmyYUQdHZDHEJyalUqEaQfwMMClIZCUYO4nMTEz2VZ9PUMQbmkR6MYYREQD9rbhZKUhWiLGRiFq0u/ej5ZBVVQoyKWg1GpQUvOeee3DkyBGtZSNGjMCIESOMMigiiyMm/mQa/8mJnzUmdiUiy8XYSWRmdVUKislCVgoS1cAYRkQAdE+LofmZSUGyIoyNRNSi6aoUZPtQq9GgpCAAXL58GadPn0ZRUZHW8kmTJjV6UEQWR0wKal44sX0okdVpbOwsLS1FdHQ0vv/+eygUCjz99NOIjY2FjY2Nep3c3FxMnDgRaWlpKCkpQXBwMDZs2IAOHToY9VyIWhxWChI1Cq//iEgr6cdKQSLGRiJquXTNKchKQavR4Pahc+fOxX333QdXV1f1colEwsBHpIt4caSrUpBJQSKrYIzYOXfuXCiVSqSnp6O4uBihoaGIj4/HrFmztNZbunQpgoKCIJfLMWPGDMycORO7d+826vkQtTiGVgoyKUhUA6//iAhAVYyUSKqmwwCYFCSrxNhIRC2ZqlIOCYT2oawUtD4NSgquXr0aKSkp6Nu3b4MPbEi1AwCcPn0aL730Em7evAlHR0esWbMGDz30kNY6x48fxwsvvIDDhw/Dy8tLvTw6Ohrbtm1D27Zt1cvOnz8PO31PiBM1FVYKElm9xsbOoqIibNmyBdeuXYNMJoOzszNiYmKwfPlyraSgq6srgoKCAAAymQyPPvoo3nrrLaOcA1GLZmilINuHEtVgjOs/IrIAYtJP87pW82cmBcmKMDYSUUsmL1egFVgpaK1s6l6lJltb20YHPc1qh3PnziEpKQnx8fFa6xQWFiI8PBwrVqzA1atXsWHDBowdOxa3bt0CAKSnpyMsLAwTJkzAX3/9VeMYubm5iIuLw5UrV9QvJgTJLFgpSGT1Ghs7T506hYCAALi7u6uXhYSEIDU1FXI9f0euXbuG9evXY+bMmQ0+LpHFYPtQogYzxvUfEVkAfVX3YlKQMZSsCGMjEbVk5SVC+1A5ZFVJQVYKWo0GJQXDw8Nx8ODBBh9UrHaIjY3VqnbYvHmz1nrbt29HcHAwQkNDAQDDhg3D0KFDsXPnTgBAQUEBRo8ejdTUVJ3HycnJgYuLS4PHSWQ04g17zaSg2G6FSUEiq9DY2JmRkYH27dtrLfP09IRcLkdBQYHW8tjYWLi7uyMgIAC9e/fGuHHjat13eXk5CgoKtF5EFqeupKC4nJWCRDU0NoYRkYXQVykoJglZKUhWhLGRiFqyylLhfrQC0qr2oawUtBoNah9aUlKCsWPHYujQoejYsaPWd++//36d29dV7SC7mzhJSUnB4MGDtbYNCQnBmTNnAAB9+/at9amc3NxcJgWpeaitfejdiV2JyLI1NnYqFAqoqv0DTXH374dEItFavmDBAixYsAAZGRlYuHAhHnvsMezfv1/vvletWoWlS5caeipELRMrBYkarLExjIgsBNuHEqkxNhJRS1ZZJtxP0mofykpBq9GgpGDHjh0xe/bsBh+0rmoHNzc39XojRoyosd6JEycMOk5ubi4mTZoEGxsb9O7dG0uXLlXPs6RLeXk5yjWeDmelBBkN24cSWb3Gxk43NzdkZWVpLcvMzIS9vT2cnZ11btOhQwd8/PHHcHJywsWLFxEYGKhzvZiYGMyZM0f9c0FBAXx9fRs8VqJmydBKQSYFiWpobAwjIgtRV/tQJgXJijA2ElFLVlFa1T6UlYLWp0FJwcWLFzfqoIZWO+hbr3pFhD6pqamwsbFBeXk5PvnkEzz44IP4448/4OPjo3N9VkpQkxEvnjRvRDIpSGRVGhs7+/Xrh/PnzyM3Nxeurq4AgOTkZAwYMAA2Nvq7gUulUshkMjg4OOhdx87OjnPukuUztFKQ7UOJamhsDCMiC8FKQSI1xkYiasnE9qFKjUpBeYWyYckianEaNKcgAHz99dd4/vnn8cQTTwAALl++jBs3bhi0raHVDvrW8/LyMug44k1SOzs7TJs2DQMGDMCBAwf0rh8TE4P8/Hz16/r16wYdh6hOup6oZFKQyOo0JnZ6eXkhLCwMCxcuhFwuR1ZWFlauXFnj6dR9+/bhzz//BABUVFRgwYIFGDJkCDp06GDUcyFqcdg+lKhRGhPDiMhCiEk/VgoSAWBsJKKWS2wfClnVnILlZawUtBYNSgq+8847eOONN9C/f3+cPHkSAJCfn4+ZM2catL1mtYNIV7VDUFAQjh07prVtcnIyBg0a1JBhQ6FQwLb6P1412NnZwcnJSetFZBRMChJZvcbGTgBISEhARkYGvL290b9/f0RFRSEiIgLbtm1DdHQ0AECpVOKJJ55Ahw4d0KtXL8jlcuzYsaNJzomoRTG0fSgrBYlqMEYMIyILIF7XslKQiLGRiFo0MSmospHBRipUClaUcU5Ba9GgpOBHH32EpKQkvPzyy5DdTWzcd999SE1NNWh7Q6sdJkyYgEOHDuHw4cMAgP379yMtLQ1jxoyp8xhlZWVISkpS/7x161akpqZi5MiRhp0kkTHpSgpKpcI7k4JEVqGxsRMAPDw8sHfvXmRmZuLKlSuYMWMGACAyMhJr164FAERERCAtLQ0ZGRm4cOEC3nvvPT7kQgSwUpCoEYwRw4jIAuhrH8oYSlbIGLGxtLQUUVFR8PPzg4+PD+bPnw+lUvdN+ZycHEyZMgWxsbFay0+fPg07Ozv4+/urX5999lnDT4yIrIK87G77UBsppDIhRVRRzkpBa9GgNrFyuVyrzaeorKzM4H0kJCRg8uTJ8Pb2hqOjI+bNm6eudjh58iTWrl0LHx8f7NixA9OnT0dOTg4CAwORmJgIR0fHOvevUqkwb948XL9+Hfb29ujZsycOHjyIdu3a1etciYyitkrBu/NpEpFlM0bsJKJGMLRSkDc0iWpgDCMiALqva4GqJKFCAahUgERi2nERmYExYuPcuXOhVCqRnp6O4uJihIaGIj4+HrNmzdJa79VXX8WmTZvg4OCAwMBAre9yc3MxcOBAHDlypGEnQkRWSV5+9360jRQyGwlQDpQzKWg1GlQpOHjwYKxYsQIAILn7j72PPvoIvXr1MngfhlQ7AMDIkSORlpaGO3fu4NixY+jdu7fO/alUKq25Bu3t7fHrr7/i9u3buHLlCr755pt6jY/IqNg+lMjqGSN2ElEjGFopyPahRDUYI4YZWg1x+vRpDBw4EH5+fujRo0eNOeHXrFmDwMBAdOzYERERETXmoP/222/Rv39/9XFOnDhR39MlIn30VQpq/swWomQlGhsbi4qKsGXLFsTGxkImk8HZ2RkxMTHYvHlzjXWdnJyQkpKCESNG1PguJycHLi4uDT8RIrJKYlJQKZVB2upupSDbh1qNBlUKrl27FqNHj8amTZtw69Yt9OvXD2VlZfj666+NPT4iyyDeYGRSkMhqMXYSmRnbhxI1mDFimCHVEIWFhQgPD8cnn3yC0NBQHDlyBI8//jjS0tLg5eWFXbt2YevWrfjll1/g7OyMGTNmICoqCnv27AEAJCUl4cUXX8SXX36Jfv36obi4GBX8b5rIeAxNClavJCSyQI2NjadOnUJAQADc3d3Vy0JCQpCamgq5XK5uSQoAr7/+ut795ObmMilIRPVWebd9qMpGClkr4cGGSlYKWo0GJQWvXbuGV155BWfPnoWfnx86d+6MkJAQrYBFRBpYKUhk9Rg7iczM0PahrBQkqqGxMUyshrh27ZpWNcTy5cu1koLbt29HcHAwQkNDAQDDhg3D0KFDsXPnTkRHR2PNmjVYvHgx3NzcAADLly+Ht7c3cnJy4Obmhrlz52L16tXo168fAMDR0dGgqSeIyEB1tQ8FWClIVqOxsTEjIwPt27fXWubp6Qm5XI6CggJ1rKtLTk4O9u3bB19fX7Rv3x7PP/88pk+frq5erK68vBzlGv/eLSgoMOg4RGRZFGL7UKkU0rtJQVYKWo963Yn84YcfEBUVhaKiItxzzz2orKzEn3/+iVGjRqF3795wcnJqqnEStWxMChJZLcZOomaClYJE9WasGGZoNURKSgoGDx6stW1ISAjOnDkDuVyOX3/9Vet7Dw8P+Pv74+zZs+jUqRMuXryIJ5980ghnTkQ6sX0okdFio0KhgEqlqrEMgN6Eni7z58/HggULoFKpcPr0aTzzzDNQqVTqaZqqW7VqFZYuXWrw/onIMskrhL83KqkMMrF9aAUrBa2FwXMKnjt3DuPHj8dbb72FO3fuIDk5Gb/88guysrLQq1cvhIaGsjULkT7ifxuaNyKlUuGdSUEii8XYSdSMGFopyP8miQAYN4bVVQ1R13rZ2dnIzMyEQqGAh4eHzu/Pnj2LgIAAbNiwAffeey+6du2K1157Te8Yy8vLUVBQoPUiojqICb/qlYISSdX1LeMoWTBjxkY3N7ca8+JmZmbC3t4ezs7OBo/Jxka4tSuRSNCvXz8sWbIEu3bt0rt+TEwM8vPz1a/r168bfCwishyKu+1DIdVoH8pKQathcFLwnXfewbJly/D0009rLW/dujVef/11hIaGYt26dUYfIJFFqK1S8O6TYERkeRg7iZoRQysF2T6UCIBxY5ih1RD61pNIJOr19X1fWFiIK1euoLS0FKmpqfj555/x008/YdWqVTrHtGrVKjg7O6tfvr6+Bp0LkVUTr2urVwoCVXGUlYJkwYwZG/v164fz588jNzdXvSw5ORkDBgxQJ/oaQqFQwLaWeT3t7Ozg5OSk9SIi66OoqGofKrMV/uZUslLQahgcZX7++Wc8++yzer9/5ZVXsGPHDqMMisjisH0okVVi7CRqRtg+lKhejBnDDK2G0Leel5cXXF1doVKptG6ean7v4eEBJycnvPbaa5DJZPD09MRrr72Gffv26RwTKyWIGkBf+1DNZUwKkgUzZmz08vJCWFgYFi5cCLlcjqysLKxcuRKzZ8+u15iOHj2K4uJiAMDFixexfPlyTJw4sV77ICLrI7YPhUxWVSlYzkpBa2FwUrCysrLWSdrbtWuHnJwcowyKyOIwKUhklRg7iZoRQ9uHslKQCIBxY5ih1RBBQUE4duyY1rbJyckYNGgQHB0d0a1bN63vb968idu3b6NPnz7o3r07ysrKoFRW3cyQSCRo3bq1zjGxUoKoAXRd14qYFCQrYOzru4SEBGRkZMDb2xv9+/dHVFQUIiIisG3bNkRHRxu0j8OHD6Nz587w8/PD6NGjMX/+/FoTl0REAKAsF+5HS1gpaJUMTgoaMslt9VYuRHQXk4JEVomxk6gZYaUgUb0YM4YZWg0xYcIEHDp0CIcPHwYA7N+/H2lpaRgzZgwAICoqCkuXLkVeXh4qKioQExODqVOnwsHBAZ06dUJISAhWrFgBlUqFvLw8rFq1CpGRkfU7cSLSj5WCZOWMfX3n4eGBvXv3IjMzE1euXMGMGTMAAJGRkVi7dm2N9T/55BO89tprWsuWLFmC27dv4+rVqzh79iwmT55s8PGJyHopK8VKQSla2bJS0NrIDF0xLy8Pb7/9dq3r5OfnN3pARBZJvBHJpCCRVWHsJGpGDK0UZFKQCIDxY1hCQgImT54Mb29vODo6Yt68eepqiJMnT2Lt2rXw8fHBjh07MH36dOTk5CAwMBCJiYnqqozo6GjcuHEDXbt2hUwmw+OPP47Vq1erj7Fx40ZMmTIF3t7ecHJywtSpU/Hiiy827BdARDUxKUhWjtd3RGQpxDkFJTJZVaVgJR9atxYGJwUff/xx/PXXX7Wu89hjjzV6QEQWSVeloFQqvDMpSGSxGDuJmhFDKwXZPpQIgPFjmFgNUV1kZKRWNd/IkSORlpamcx82NjaIi4tDXFyczu/bt2+PxMREg8dERPXE9qFk5Xh9R0SWQllxt32oTArZ3UpBeQUrBa2FwUnBzZs3N+U4iCxbbe1DFQrTj4eITIKxk6gZYftQonphDCOiGmqrFGQcJSvA2EhElkJsHyppJYXMjnMKWhuD5xQkokbgnIJERETmZWj7UFYKEhER6cb2oURERBahKikoU88pKGdS0GowKUhkCkwKEhERmRcrBYmIiBqH7UOJiIgsgqpSuB9tI5PClu1DrQ6TgkSmIF48ad6IZFKQiIjIdFgpSERE1DisFCQiIrIIYqWgTSspWt1tHyqvZKWgtWBSkMgUWClIRERkXkwKEhERNY6Y8GOlIBERUYumuns/2sZWhlZ2rBS0NkwKEpmCmBTUfKJSKhXemRQkIiJqenUlBe3thfeyMtOMh4iIqKXRdV0rYlKQiIioxVDJqyoFbe9WCioUKigU5hwVmQqTgkSmUFoqvLduXbVMrBTkX1siIqKmpVLVnRQUYzSTgkRERLoZ0j6Uc/MSERE1eyqxfaitFLZ3KwVtoERxsTlHRabCpCCRKYhJQQeHqmVsH0pERGQacrmQGATqTgqWllatS0RERFV0TYshEpexUpCIiKj502gfKm0lpIgkUKGoyJyDIlNhUpDIFMSkoNiaDGBSkIiIyFQ05wmsKymoVDI2ExER6WJIpSCTgkRERM2e2D5UaiuFxKaqUpBJQevApCCRKTApSEREZD6aLUHrSgpWX5+IiIgETAoSERFZBIlCuB8ttWsF2LBS0NowKUhkCiUlwjuTgkRERKYnVgpKpcJLFyYFiYiIaldb+1DOKUhERNRyqJOCMkDCSkFrw6QgkSnomlNQvCnJpCARGai0tBRRUVHw8/ODj48P5s+fD6VSqbVOZWUlli1bht69e8PX1xdDhgzBmTNnzDNgouZCTArqqxIEhAsh8XsxbhMREVGV2ioFxRjKpCAREVGzJ5FrJAXvFq7IIGdS0EqYLSloyI1NADh9+jQGDhwIPz8/9OjRAwcOHKixzvHjx9GjRw/cunVLa3l2djbGjBmDTp06wc/PD3FxcU12PkR6yeVVF0+6KgUVCtOPiYhapLlz50KpVCI9PR3nzp1DUlIS4uPjtda5cOEC8vLycPz4cVy/fh2RkZEIDw9HJVs5kTUzJCkIVFULslKQiIioJvHfk7oqBcUYqzmPLxERETVLNgohpktby9QP+7RCJYqLzTkqMhWzJQUNubFZWFiI8PBwrFixAlevXsWGDRswduxYdfIvPT0dYWFhmDBhAv76668ax5g4cSJ69eqFq1evIiUlBfHx8UhMTDTJ+RGpaVYbsH0oETVQUVERtmzZgtjYWMhkMjg7OyMmJgabN2/WWq9nz55499134ejoCACYNm0aiouL8ffff5tj2ETNA5OCREREjSdWAdZWKcikIBERUbOmVAI2KuF+tKxapWBhoTlHRqZilqSgoTc2t2/fjuDgYISGhgIAhg0bhqFDh2Lnzp0AgIKCAowePRqpqak1jnHhwgWcPHkSixYtgkQiQYcOHTBr1ixs2rSp6U+QSJNmUlBzviImBYmoHk6dOoWAgAC4u7url4WEhCA1NRXyWv6OlJSUoKSkBM7OzqYYJlHzxKQgERFR4xnSPpRJQSIiomatvFxIAAKAzL6VVqVgQYE5R0amIjPHQeu6sSm7myxJSUnB4MGDtbYNCQlRz43Ut29f9O3bV+cxUlJSEBISot6XuO26deuMfDZEdRCTgq1bAzYaeXjx/5sq1d1HNDjFJxHpl5GRgfbt22st8/T0hFwuR0FBAdzc3HRu9/rrr2P48OHo2LGj3n2Xl5ejXOMGTgH/FUiWxtCkoFjRz6QgERFRTWI81dU+VFzGpCAREVGzppUUbC0DWkmEz5AjP9+cIyNTMUsWoq4bm3Wtl52d3eBj1LZteXk5CgoKtF5EjSYmBTVbhwJVSUGg6olLIiI9FAoFVCpVjWUAIJFIaqxfWlqKF154AUeOHMGnn35a675XrVoFZ2dn9cvX19d4AydqDsQblJoV+7qI32tW+RMREZGgtnjKSkEiIqIWoaxMqAoEAKlG+1BWCloPsyQFDb2xqW89XTc/DT1Gbdvypig1iZIS4b16UlDz6UomBYmoDm5ubsjKytJalpmZCXt7+xqtQdPT09G/f39IpVIkJyejXbt2te47JiYG+fn56tf169eNPn4is9IXi6tj+1AiIiL9aqu8F5eJ8w4SERFRs6RZKShpJVO3D2WloPUwS1LQ0Bub+tbz8vJq8DFq25Y3RalJFBcL7w4O2ss1k4K8cCKiOvTr1w/nz59Hbm6uellycjIGDBgAG432w7m5uRgxYgRmz56Njz/+GK3rqowCYGdnBycnJ60XkUXRV7VfHZOCRERE+hmSFGSlIJHBSktLERUVBT8/P/j4+GD+/PlQKpU6183JycGUKVMQGxtb47s1a9YgMDAQHTt2AQyUmgAA8+5JREFURERERI37oUREmsrKqpKCaKU9pyCTgtbBLElBQ29sBgUF4dixY1rbJicnY9CgQXUeIygoCCdOnNAKpnVty5ui1CTEuutqlTyQSqvmEWRSkIjq4OXlhbCwMCxcuBByuRxZWVlYuXIlZs+erbXe559/jh49emDq1KnmGShRcyQmBas/oFMdk4JETcbQG5+nT5/GwIED4efnhx49euDAgQNa3xt64zMsLAxhYWFNci5EVotJQSKjmjt3LpRKJdLT03Hu3DkkJSUhPj6+xnqvvvoqunbtigMHDtToirZr1y5s3boVv/zyC65duwZvb29ERUWZ6hSIqAXSrBSETLt9KJOC1sEsSUFDb2xOmDABhw4dwuHDhwEA+/fvR1paGsaMGVPnMQYMGABvb2/ExsZCqVTi0qVL2LBhA2bOnNkUp0Skn/jXtHpSEKiqFmRSkIgMkJCQgIyMDHh7e6N///6IiopCREQEtm3bhujoaADAxYsXkZycDH9/f63Xhg0bzDx6IjMytFJQ/J5JQSKjM+TGZ2FhIcLDw7FixQpcvXoVGzZswNixY3Hr1i0Aht/4PHHiBH744QeTnBeR1ZDLgbvTvjApSNR4RUVF2LJlC2JjYyGTyeDs7IyYmBhs3ry5xrpOTk5ISUnBiBEjany3Zs0aLF68GG5ubpBKpVi+fDkSExORk5NjitMgohaovLxqTkHItNuHck5B6yAz14ETEhIwefJkeHt7w9HREfPmzVPf2Dx58iTWrl0LHx8f7NixA9OnT0dOTg4CAwORmJgIR0fHOvcvkUiwZ88evPDCC3j33Xfh6uqKuLg4BAUFmeDsiDSIf011VZ7a2go3HpkUJCIDeHh4YO/evTWWR0ZGIjIyEgDw9ttv4+233zb10Iiat/rOKSgmEYnIKMQbn9euXdO68bl8+XLMmjVLvd727dsRHByM0NBQAMCwYcMwdOhQ7Ny5E9HR0Vo3PgFg+fLl8Pb2Rk5OjnqZUqlEdHQ0oqKicOnSJdOfLJGl0kz26WpPz6QgUb2cOnUKAQEBcHd3Vy8LCQlBamoq5HI5ZLKqW7avv/66zn3I5XL8+uuvGDx4sHqZh4cH/P39cfbsWQwbNqzpToCIWiyt9qGsFLRKZksKGnJjEwBGjhyJtLS0OvdXvXweADp37oykpKRGjZOo0WqrFLz7JAaTgkRERE2IcwoSmZWhNz5TUlK0bmyK6505c8bgG5/vv/8+unfvjgEDBjApSGRMmsk+VgoSNVpGRgbat2+vtczT0xNyuRwFBQXqh11qk5mZCYVCAQ8Pjxr7yc7O1rlNeXk5yjX+Oy1gWRCR1SkvB1rrSArKIGdS0EqYpX0okVVh+1AiIiLz4pyCRGZV143PutbLzs426MbnH3/8gbi4OIMq5svLy1FQUKD1IqJaiEkEGxv1zUMtTAoS1YtCoahR4KC426JXIpEYvA+gZqGEQqHQu49Vq1bB2dlZ/fL19a3v0ImohdOqFGzVSl20wkpB68GkIFFTy8sT3pkUJCIiMg9WChKZlaE3PvWtJ5FI6rzxWVxcjHHjxiE+Ph7t2rWrc0y8KUpUT2KyT1eVIFB1bcukIJFB3NzckJWVpbUsMzMT9vb2cNZ1/0gHV1dXqFQq5Obm1tiPl5eXzm1iYmKQn5+vfl2/fr1hJ0BELVaNOQU12oeWlACVlWYcHJkEk4JETe32beG92lPPAKounPjXloiIqOkYOqeg+D2TgkRGZeiNT33reXl51Xnj8+WXX8YDDzyAUaNGGTQm3hQlqicxNupLCrJSkKhe+vXrh/Pnz2vFteTkZAwYMAA2NobdrnV0dES3bt1w7Ngx9bKbN2/i9u3b6NOnj85t7Ozs4OTkpPUiIutSXl5tTsG7lYLissJCc42MTIVJQaKmduuW8K7rKS1WChIRETW9+lYKiusTkVEYeuMzKChI68amuN6gQYNqvfHZs2dP7Ny5E59++ilcXFzg4uKC6dOn49ChQ3BxcdGaO0nEm6JE9ST+dyTGyurEpCCvbYkM4uXlhbCwMCxcuBByuRxZWVlYuXIlZs+eXa/9REVFYenSpcjLy0NFRQViYmIwdepUONTVNp+IrJZW+1CNpKCtRChaYQtRy8ekIFFTY1KQiIjIvDinIJFZGXrjc8KECTh06BAOHz4MANi/fz/S0tIwZswYAPpvfDo5OaG0tBT5+fnIy8tDXl4e3n//fTzwwAPIy8uDnb7KJiIyXF3tQ1kpSFRvCQkJyMjIgLe3N/r374+oqChERERg27ZtiI6ONmgf0dHRGDZsGLp27Qp/f3/Y29tj9erVTTxyImrJtCoFW7UCHB0BAG1QBBfkMiloBXTMDk1ERiOXA//8I3zu2LHm90wKEhERNT1WChKZXUJCAiZPngxvb284Ojpi3rx56hufJ0+exNq1a+Hj44MdO3Zg+vTpyMnJQWBgIBITE+F490ZFdHQ0bty4ga5du0Imk+Hxxx/njU8iU2FSkMjoPDw8sHfv3hrLIyMjERkZWWP5J598UmOZjY0N4uLiEBcX1xRDJCILVKNS8G7HDFdVLnLhhnOJu4H7njDjCKmpMSlI1JTS04WEn4MD0KlTze+ZFCQiImp6hiYFxUpCcQ5CIjIaQ298jhw5EmlpaTr3UZ8bn8899xyee+65Bo+XiKphUpCIiMgilJcDrSC0CtVMCop8Ni0F3mBS0JKxfShRU/ryS+G9d29A10TRd3s2MylIRETUhMQkX11JwbvVSCgubtrxEBERtTRia20mBYmIiFo0rfahMplwHSyRqL+XFhWYaWRkKkwKEjWVjz4CFi4UPt+dB6UGVgoSERE1PUMrBZkUJCIi0s3QSkGFQngRERFRs1SjfaiNDSCVqr8vdvQ008jIVJgUJGoKf/8NTJ8OqFTAyy8Ds2frXo9JQSIiagFSUoTnW/7v/4DRo4EffzT3iOpJTAqK7UH1YVKQiIhINzEpKM6/W514bau5LhERETU7WpWCYhc7uVz9fQVamWFUZEpMChI1hXXrhKcjR44UPms8baFFvHCqrDTd2IiIiOphzRrg3/8GvvgCOHsW+OorYMQI4LXXhGdfWgRWChIRETWOoZWCmusSERFRs1NWVm1OQQBwc1N/b1NaYoZRkSkxKUhkbCoVsG+f8HnGDK2ezDWwUpCIiJqxTz8FXnkFUCqBZ54BvvkGmDZN+C42FnjjDfOOz2CcU5CIiKhx6koKtmpVc10iIiJqdmrMKQhUXegDkFQyjls6JgWJjO3vv4GrV4WE3/33174uk4JERNRMXboEvPii8PnVV4Ft24BHHgE++EB4AcBbbwFff22+MRrM0ErBNm2EdyYFiYiItJWVCe/6koISSdV3vL4lIiJqtirKlLDB3bY/YlJwyRKcCF0EALBhUtDiMSlIZGziREuDB1dVHOjDpCARETVTL70kFNgNHw6sWqVd+D5tGjBrlvB5yhQgP98sQzSMSlX/OQVLS4U24ERERCSoq1JQ8ztWChIRETVblaVV8weqk4K2trg1aDQAQCpnHLd0TAoSGVn58d8AAMoBA+temUlBIiJqhg4fBg4cEMLUxx8DNjr+xfj220DXrsDt28Cbb5p+jAarqKia/NDQ9qFAVctRIiIiqkr0tW6tfx0xzooP4xAREVGzU1FcWfWDRvtvB1fh4R6ZgklBS8ekIJGRFBYCzz0H/P7JaQDAix/ch61b69hI/MPLpCARETUTKhXw+uvC52nTgMBA3evZ2QHx8cLn+Hjgr79MM75600zu1ZUUtLevKolkC1EiIqIqhlQKihX5fLCGiIio2dJZKQgmBa0Jk4JERpCfDwwZAmzbIkdvnAUA/JjfF88+C7z3Xi0bslKQiIiamR9/BFJShPxYTEzt6z74IPD444BSCSxZYpLh1V9RkfBua1sVd/WRSKpuaDIpSEREVIVJQSIiIougLyno6CbE+FZKJgUtHZOCRI2kUgGRkcDvvwP/cr8Ae5RB5eiIcTFdAABz5gDffadnYyYFiYiomfnvf4X3558HvL3rXn/ZMuF91y7gjz+ablwNVlgovLdpY9j6YgtRJgWJiIiqlJUJ74YkBdk+lIiIqNnSSgpqzBXSxl2I8a1RXjUFB1kkJgWJGmnLFuDrr4WpFTbFXAAASO69F8vfssGLLwrrTJkiVBPWwKQgERE1I1euAImJwucZMwzb5v/+Dxg3TvjcLKsFxUrBtm0NW59JQSIioprE6j/N+XerE9t0s1KQiIio2VKUCXMKKmWtqqbPANDWo+rBH2V5ZY3tyHIwKUjUCNnZwLx5wuelS4FA1UXhh3vugUQCvPOOMBfTjRvAf/6jYwdiUrCSf2iJiMj8NmwQWoGGhgLduxu+3eLFwvtXXwHnzzfJ0BqOlYJERESNJyb6xGpAXdg+lIiIqNmTlwmVgiqpTGu5ZlKwOIctRC0Zk4JEjfCf/wiJwV69gFdeAZCeLnzRRWgd6uAAxMUJi957D7h1q9oOxNYrYisWIiIiM6msBDZtEj4bWiUo6t4dCA8XOoy8847xx9YorBQkIiJqPCYFiYiILIKYFNScTxAA7F2qkoKFWUwKWjImBYkaKC8PeP994fNbbwGtWgG4eLdSMDBQvd5jjwEDBwrXRatXV9uJ2F6Fcy4QEZGZHTgAZGUBnp7Ao4/Wf/v584X3rVuB27eNO7ZGEZOChlYKiuuJ2xEREZFh7UOZFCQiImr29CUFJVIbVEJYxqSgZTNbUrC0tBRRUVHw8/ODj48P5s+fD6VSWWO906dPY+DAgfDz80OPHj1w4MABre/XrFmDwMBAdOzYEREREcjKylJ/Fx0dDXd3d/j7+6tf5eX8PzQZx/r1QkeyXr2AUaPuLhSTgncrBQGhNfOyZcLnjRuFZKIaL5qIqB4MjZ0AkJOTgylTpiA2NtbEo6SWats24f3pp2tcGxjk3/8GQkKA8nJg3Trjjq1RxPahrBQkIiJqOFYKEhERWQT1fIE6LvwrJEK1YFE2cyiWzGxJwblz50KpVCI9PR3nzp1DUlIS4uPjtdYpLCxEeHg4VqxYgatXr2LDhg0YO3Ysbt3twbhr1y5s3boVv/zyC65duwZvb29ERUWpt8/NzUVcXByuXLmiftnZ2YGosUpKgDVrhM+vvQbY2ACoqACuXRMWalQKAsLcTL17C/cXP/pI4wteNBFRPRgSOwHg1VdfRdeuXXHgwAGoVCozjJRamsJCYO9e4XNkZMP2IZFUVQu+/34zKrSrb6Ugk4JEREQ1iXGRSUEiIqIWS6EAVPK7lYKtWtX4Xm5jCwAozq0w5bDIxMySFCwqKsKWLVsQGxsLmUwGZ2dnxMTEYPPmzVrrbd++HcHBwQgNDQUADBs2DEOHDsXOnTsBCFWCixcvhpubG6RSKZYvX47ExETk5OQAEKokXFxcTHpuZB0SEoQWawEBwLhxdxf+8w+gVAKtWwNeXlrrSyR35xwE8N//CvM2AWD7UCIymKGxEwCcnJyQkpKCESNGmGGk1BJ9+aUQirp2BYKCGr6fiAjhuZjc3Kr5Cc2uvpWCbB9KRERUEysFiYiIWryyMkAGISkoaVWzUlAuFQqqSvNYKWjJzJIUPHXqFAICAuDu7q5eFhISgtTUVMjFTDWAlJQUDB48WGvbkJAQnDlzBnK5HL/++qvW9x4eHvD398fZs2cBCJWCTAqSsVVUAP/5j/D51Vc1Kq0zMoT3Dh2ELGA1zzwDtG8P3LgB7N59dyEvmojIQIbGTgB4/fXXcc8995h6iNSCia1DIyN1hjCDSaXA3LnC53ff1XgIxpzqWyno7Cy85+c3zXiIiIhaIiYFiYzOGFMrnT59GnZ2dlpTJ3322WemPA0iakEMTQqW5LFS0JKZJSmYkZGB9u3bay3z9PSEXC5HQUFBnetlZ2cjMzMTCoUCHh4eOr8HhKTgpEmT4Ofnh1GjRuHUqVO1jqu8vBwFBQVaL6Lq/vc/4Pp1oRjwuec0vtBMCupgZwe8+KLwef36uwt50UREBjI0djYE4591u3kTOHRI+DxhQuP39+yzQLt2wNWrwOefN35/jVbfSkHxgTKtSYCJqLFMMaf8559/jv79+yMgIADdu3fHrl27mvy8iKyGeM0qttnWhZ1wiOrFGFMr5ebmYuDAgVpTJ00wxj/qicgilZYCrSA8vSvRMaegSia0D2WloGUzS1JQoVDUmONIoVAAACQaj6frW08ikajX1/c9AKSmpuL69eu4cOECwsPD8eCDD+Kff/7RO65Vq1bB2dlZ/fL19W34SZJFUiiA1auFz6+8InQKVasjKQgAUVFCZeHPPwO//w4mBYnIYIbGzoZg/LNuO3YI3a//9S+gc+fG78/eHpg1S/j89tuA2ae1rG+lIJOCRE3CFHPK7969G1999RUuX76Mbdu2ISoqCqmpqSY9TyKLxUpBIqMy1tRKnDqJiOpDs1JQ15yCylZCpWBZPpOClswsSUE3NzetJzoBIDMzE/b29nAWWzbVsp6XlxdcXV2hUqmQm5ur83sAsLERTs/Ozg7Tpk3DgAEDajxpqikmJgb5+fnq1/Xr1xt1nmR5vvoKOH9euF8oVv2p3bwpvNeSFOzQAXjiCeHz+vXgk5REZDBDY2dDMP5ZN83WocYyfbpwX/D334GDB4233wYRk3uG/nfC9qFERmeqOeV37NgBHx8fAEBQUBBGjBiBo0ePmvBMiSyUXC7MowEwKUhkJMaYWgng1ElEVD+lpRpJQV2VgrZCUrC8kO1DLZlZkoL9+vXD+fPntRJ6ycnJGDBggDqRBwgXcseOHdPaNjk5GYMGDYKjoyO6deum9f3Nmzdx+/Zt9OnTR+dxFQoFbG1t9Y7Lzs4OTk5OWi8ikUoFrFolfJ4xA6jxfw8DKgUB4OWXhfdt24C8Co2LJrOXUhBRc2Zo7GwIxj/r9ddfwG+/CdcCY8YYb79ubsDUqcLnt9823n4bRPxvxtXVsPVZKUhkdKaaU766zMzMRj84Q0TQfoiVSUEiozDG1EqAUCm4b98++Pr6on///li/fn2NDjOaOHUEkXWrKymIu7mTikJWCloysyQFvby8EBYWhoULF0IulyMrKwsrV67E7NmztdabMGECDh06hMOHDwMA9u/fj7S0NIy5e9cqKioKS5cuRV5eHioqKhATE4OpU6fCwcEBZWVlSEpKUu9r69atSE1NxciRI011mmRhDh4ETp3SboumxcCk4JAhQO/ewh/hz768e9GkUgHl/GNLRPoZGjuJ6uOzz4T3hx8Gqk3T3Ghz5gBSqTBfYR3TOjetuxVETAoSmY+p5pTXtHfvXvU0ErrwpihRPRQXC+8SCWBnp389JgWJDGaMqZUAYP78+cjNzcW1a9fw0UcfYd26dVi/fr3e43LqCCLrptU+VFdSsLUQ5yuKeJ/akpklKQgACQkJyMjIgLe3N/r374+oqChERERg27ZtiI6OBgD4+Phgx44dmD59Ojw9PbFixQokJibC8e7E1tHR0Rg2bBi6du0Kf39/2NvbY/XdCd9UKhXmzZuH9u3bw9/fHzt37sTBgwfRrl07c50ytWAqFbBsmfA5KgrQ+X8jA5OCEolQaQgA6zbaV33BCyciqoMhsZPIUEplVVLQmK1DRZ06AU8/LXwWK+3NoqGVgmwfSmQ0pppTXrRu3TpMnz4d+/bt01v9zpuiRPUgJgUdHIQLWn2YFCQymDGmVgKqpk6SSCTo168flixZgl27duk9LqeOILJupaVAK1QKP+hICtq0FioFK4vYPtSS6UgHm4aHhwf27t1bY3lkZCQiNe5MjRw5EmlpaTr3YWNjg7i4OMTFxdX4zt7eHr/++qvxBkxW7ccfgeRk4aHIV1/Vs5KYFPT2rnN/EyYI+zl/qRWUUhlsFHLOK0hEdTI0doo++eQTE4yKWqrkZODKFaBtW0BPIU2jLVggJB537xbalPbr1zTH0Uulqn9SULwJk5cnbF/bzU8iMoix55R3c3Or8T0AlJSUIDIyErdu3UJKSgo6deqkd0wxMTGYM2eO+ueCggImBon0EStp62rHe/cBbhQVNe14iCyA5vQQrnf/nVrb1EqaMSs5ORnjx4/XuV9Dpk6yq63il4gsmlb70FatanxvYy/8fZAXs1LQkpmtUpCoJVm6VHiPitJTCFhUVHWhVEelICBcKz3/vPC5VMKnKYmIyPQ+/VR4f+opoTV2U+jVC3jmGeHz6683zTFqVVwMiPOVaSQRaiVWClZW8oEdIiMx1ZzyY8eOhbOzM44ePVprQhDgfLpE9SJWz9eVFBS/Z7U9UZ2MNbXS0aNHUXy3mvfixYtYvnw5Jk6caNJzIaKWo6io9vahUgchKagoZaWgJWNSkKgOhw4BR48K86wuWKBnpZs3hXdHR6HkwgDTpwvv+XI+TUlERKZVVgaIXYUmTWraYy1ZIlxrfPst8NNPTXusGsQERKtWVS3N6tKmTdXFkY55ytTy84E7dxo3PiIrYYo55S9cuICffvoJH330EWS65kchooYT59k1NClYWCj0KSeiWhljaqXDhw+jc+fO8PPzw+jRozF//nw8++yz5jwtImrGCgpqTwrK7IVKY0UpKwUtGa+WiGqhUABz5wqfp00DOnbUs6LmfIIGthm75x5g5Egg73sXdMDNqhuXRERETSwxUchpdeoEDB3atMcKDAQmTwY+/BCYNw9ISQFsTPVYmmbrUEPbgEokgKenENszMwFd7QQPHAAiIoTsanx81ZM+RKRXQkICJk+eDG9vbzg6OmLevHnqG58nT57E2rVrtW585uTkIDAwsMac8jdu3EDXrl0hk8nw+OOPq+eUv3jxIkpLS3HPPfdoHXfYsGHYsmWLyc+XyKLUt1JQpRISg3WtT2TljDG10pIlS7BkyZKmGiIRWZjCwtrnFJS1ESoFVaXlnE3DgjEpSFSLTz4Bfv9d6CS2eHEtK2omBethxgwg93uhd3z57TywqzsREZnC1q3Ce2SkaRJ0ixcD//sf8MsvwMaNQjtuk6jvfIIiMSl4+3bN70pLgSlTqlqLvvKKMCkj5yIjqlVTzyn/yCOPoKKCbY6ImoShScHWrYUWOxUVwjZMChIRETUrhYW1zyloezcpKFVWoKys6aYaIfNi+1AiPXJzgUWLhM9vvgm4u9eystg+tJ5JwYcfBsrtXQAAvxxgpSARETW9O3eA774TPptquhFvb2D5cuHza6+ZsOummNRr165+23l6Cu+6Bvrtt8D160L7gOBg4cbn+vWNGycREVFzZmhSUHMdzitIRETU7GglBXVUCrZyFNqH2qEcOTmmHBmZEpOCRHrMmSPcS7z3XuDll+tYuYGVglIp4HWvUL1w8kAuVKoGDJSIiKge/vc/QC4H+vcXYpypvPwy0KeP8NDNCy/ANDFPfGjH27t+27VvL7zrqhT88kvhfdw4IcMJCL9UBnEiIrJUYoLPxaXudZkUJCIiarbqah8qaS1UCtqhHNnZphwZmRKTgkQ6HDggtA6VSICEBKEDSq0amBQEgIAgISlYmpGLlJR6b05ERGQwlUqY2w8Ann/etMeWyYAtWwA7O+Cbb4D//tcEB21oUlBfpWBFhTAhIwCMHg088gjg6ChUDv76a+PGSkRE1Fzl5Qnv9akUFLchIiKiZqOgQCMpqOuGt52QFLRFBSsFLRiTgkTV5OQAU6cKn2fOBP71LwM2EpOC9b3pCMDeW0gKuiIX8fH13pyIiMhgR44AaWlCHktjCi+T6dMHEKcCmz8fOHiwiQ9o7ErBpCSh8sHTExg0SJg76dFHhe/27GnUUImIiJottg8lIiKyCIWFQsIPgO6koG1V+1BWClouJgWJNKhUQuXEtWtAly7AW28ZuKGYFOzYsf4HvTvPUXvcxs6dwF9/1X8XREREhtiwQXiPjAScnMwzhpdfBp5+GqisBJ54AvjllyY8WEOTgmLl/z//aC8XW4dGRAg9wMXPQFUFIRERkaUR7wq6uta9rthitImSgioVoFSyazcREVFD1JkUZKWgVajZOJbIiq1ZA+zbJ/xN/PxzoE0bAzZSqRrVPhSdOgEA/s/lGpR5wKJFLDYgIiLjy8ioii8vvWS+cUgkwObNQmfOQ4eAESOAnTurCu6MqqFJwc6dhff09KplSiXw1VfC59GjoVIJ54KwMCFBeO4ccOlS1bZERESWQqycFyvpa+PhIbxnZur8uqJCyDGKr5wc7Z91vYqKhPmQFQrhBQA2NoC9PeDgILw7OwuX497ewrO6PXoAvXoB3bqp728SERFZPUOTgnYox21WClosJgWJ7jpxAnj1VeHzmjVA374GblhYCBQXC58b0D5UTAoGSK/BxkYoQjh+HBg4sP67IiIi0uedd4QbakOGCG08zcnOToh3TzwB/PAD8NhjwLx5wJIlwo09o1CpgCtXhM++vvXbtksX4f2ff4DyclTa2OHk2uP4161bKLRxglf4CJTIhZuPISGu2NBtCNr/mSRUC0ZHG+kEiIiImgkDkoIlJcKzMbJ8L9wL4JfEW9h4Q9hUfGX9P3v3HR5Fuf5//LMhJEAICb2GhF4EUVpAFBBR0Z80BVH0qKgHUI5iQ79YDmIBrMgBuxwRPWKvqIhSLICACioqKCEUaSYkpJCend8fQzZZsgkpm52d3ffruubKZmZ29p7ZZO6Zued5Jtks8HmD02mehhedikvSL7+Unq92bbPH73POkS64QOrb9/hNPQAABCG3omDt2qVnoPvQoEBREJB5E+Oll5oXS8ePl6ZOrcSbi1oJRkWZD2mqrONFwdAjf2vyVVl6bmk93XCD2Z2ap30zAACVdeSI9Nxz5uu777Y2liKRkdKnn5rdib74ovToo9Jbb0kzZ0r/+IcXioOHDplXHkNCiot8FdW0qZnTjx3TKw/s0X2vdtZN+97XGZI+cl6kLKd5onTggFncjNUozddaHV78sZrdPJ2LjQCAwJGfX9x9aIsWkqSjR6Vvv5U2bzaHn3+W9u83Z5mqFnpW0v4fDunFHzwv0uGQGjWSGjc2h5KvPQ2RkVJoqDnUqmUOeXlSdrZZjMzKklJTzQ4CDh6U9uyRfvvNLBKmpUlff20Os2ZJHTua3ahPnly1e3oBALCz9HSptvLNX+g+NGhRFETQKyiQJkwwnyPYsaN5YbJSF/Oq03WoZJ4BtWghHTqkOZf8oLeWn6WtW6X584tbLgIAUB3/+Y95wez006Xzz7c6mmK1a0svvGB2HXrDDWbDvilTpBkzzFaEF10kDR1qXhCstB07zJ/t2nk+2SlHSqpDefU7qMWxn/XunO3ap06aEPKO5JS63z1We6aYsScmSp99Jn3x7EjpyG1q9MtX+seoNP3nlSg1alSFmAEA8DfHuwE1QkL08LONtWKl2bNNUTeeJUVHS/Ubt5ASpF7ND+v+G8xT3ebNzaFJEzOnR0eb9+zUNMMwewJftUr64gvzZqSdO82eCebMka64wuypoHv3mo8FAACrGUblug9NTvZhcPApHxyGAf5txgxpzRrz+YEffmg2+KuU6hYFHQ7pzDMlSQ3Xf6InnzRHz5olbdtWtUUCAFDk8GG5csvMmf7ZZdbo0eZFuvnzzQb06enSkiXSuHFmo73TTjNb8b/8snnnv9NZgYUWFQU7d65wHPv3S7ffbsbw6eE+kqQR0Rv1/p3fqa1zt1S/vk6/50K1bWu2LjjjDOnBB6XVezsqqXFX1VaB8pZ/rr59pa1bK7kRAADwMykp0nvz90iS9jrb6L5ZIVq3ziwIduokXXWVtGiRtH692ZgwNVV6bKnZxWj7eoc0a5Z5s8+YMWYXnp06mffE+qIgKJnHPB07mjG88475PONXX5UGDTJbGr78stSzp3TddcUtHQEACFRpaWbjmHKLgiW6Dz10yIfBwacoCiKovfqq+fxASXrllSreIVjdoqBkNlWUpMce01U/36GLh6crJ0caO9bsmgUAgKq67z6zF81+/aRLLrE6mrLVqyfdMt1Q4rs/as8/7tHuZv2VFNpCCUY73fPTeGU9v1S3XJumU06RGjaUzj1Xuvde8zF+f//tYYE//mj+7NGj3M/NzzdbDowbZzYqfPJJ8/lEe1ufIUm64dR1GpPyX3PmMWPMQD3E3vTakZKkKyM+UGKiefHz9derujUAALBGfr60fLn5WI2WLaX3Hk+QJCWqvS680OyOPDFR+uMP8xx62jQz57layB/vYlSHDplNEvxI/fpm16Hffitt2GCmdadT+u9/zYLlAw9IublWRwkAQM043vhf9UJP3lIwTHncMBPA6D4UQevHH83nCEjSPfeY3ZRVSdEesjpFwYsvliZNkl5+WY4nn9Bbse8pvvV6/bCzhS67zGzBeHyfDABAhW3YIC1ebL6eP993d+ZX2s8/S6+9Jr3zjkISE9W2xKQmktppt8brHeU6wvV5yAXamt5ThV/WUu0v8/WrCvSGeuqn2NHqObC+4uOl/v2l/mu+MQ90zzjDtSzDMO+O/PVXacsWs6eAL780WyYWOfNMs0XlBR2HSF0kx9dfSV9/ZU4sOnDwZNw46bHHNLLgPV06LFlvrW6iK64wn2f08MN+vO0BAEHPMMwW7q++Kv3vf+4325zRPEE6LMVP7KBP/leBhbVubSa97Gyzu4KiIqGfGTDAfC7whg3mYzu+/dbsref116Xnn5eGDLE6QgAAvKuoKBgZlicVyHNRsE4dSVJdZevQIbN3gFq1fBcjfIOiIILS4cNmK7ycHOnCC6XZs6uxsD1mdyqKian6MkJCzNsTx4+XbrhBtfYkau2pl6jFka/1+ee1dMkl0rvvUhgEAFRcVpZ09dXmHfBXXWV2leVXCgrMK4/z50s//VQ8vm5d6YILzETdvbv50IPVq6W33lL49u0aVfiBRumDUos7tKe5Zu2ZrdvfuF5dtV2/6nflK1Q9pwxR1s3mBc/kZDP3n6hpU/O5QpMmSaeeWjS2k/lAw7VrzV+HD5fOOqvs9enXT+rTR44fftCyM59Wu36z9Mgj0rx5ZhHytdekBg2qtqkAAPA2wzBb+33wgVkM/PXX4mlFefHqq6XTHvxZek+qe3rXii04PFyKi5N27ZK2b/fbomCRgQOlr7+W3nxTuuUWs/fxoUPNY4LHHqvic40BAPBDRTf91A/Lk7LkuSgYHS1JaqhUFRaa19Cr0w4G/omiIIJOVpY0cqS0d6/ZRcj//lfNOx4SE82f7dtXP7gLLjCbLPTpo/o/r9eWfz6hU1+9U598Ip19tvkcBHbEAICTMQzpn/+U/vzTzBtFXWX7jT17zK6zN240f69dW7roImniRDMXRkS4zz9kiHT//Wazuw8/NLskczrN9xUWyvnJZ2qxJ1HPa6pmRj6t9JzaUr70if6fdvzdsNTHt25tPqewf39pxAipb98yWvItWSLdfLMZz/z55a+Tw2E+qPiyyxTy2COa99NE9ezZSdddZ3ZxOnCg9NFHUocOVdheAABUU1aWWQT88Udp82Zp5UqzblckPFwaNUr6xz/M3Fi7tswDis2bzRn69av4h3Xtai68qMLm5xwO6bLLzPWeOdPsIvXll81uVP/zH/OQxR+fyQwAQGUUdXYXEZ5vvvBUFDx+N0wTxxHJMN/DtejAQ1EQQaWw0LzeuHmz+cyD5ctdN0BUjWEUn0m1a+eNEM0noT/1lHTtter0yn1au2iEzp9xqjZsMC9gPvGE+RwETkoAAJ4YhvTvf5vdX4WGmi3UGpaui1ln926zxd1ff5lJ+K67zG45XQ8jKoPDYTbjK27K5xIyP8+8gnf//YpL/UWSZNSrp/gPHtKWpmb+NwypSROpWTOPjwX0LDbWLEJW1KWXmnGsXSudd56ueO01df5mkMaMkX77zbye+vbb0jnnVHyRAIDgZRhSQoJ5D80PP0jGjj80fMtjSsuto2ei79YhR0sVFprzhoSYqTIkxP2102neS+PpWfVhYeZ9NxMmmM8dLnVuvG2btG+fWTHs06figXfpYj6wd9u2Kq65NaKjpWefNQuj//ynmbsvv9xsSfnss1LbtiddBAAAfmvfPvNn/bBynil4vCgYYRxTuHK0f3+dSt0XBHugKIig4XRKN9xQ/Hy+jz6SOneu5kKPHJEyM83XcXHVDbHYNddI770nLV+u+Ecu1o+rNmvstQ31889mF3ALFpiNES65xLzgCwCAZPbIeddd0pNPmr8vWmS2NPcbWVlmi8C//jJbEaxYYRbeqisszGzRd8UVZnfcf/8tx1VXqWXPHmpZ/aVXnMMhLVtmPpgwIUE680z1699fv06/The/OUFrfozS+eeb3ZbfdRc5HADgLiVF2rTJLAJu3Gi+PnLEnBanRP2oeDXUUUlS/5TP1F+blKqT3FRTQlSU1Lu3Wd8780zzJpX69cuY2TCkRx4xX19wQTkzenDGGWYL+zVrKv4eScrNlVJTzecRZmWZP/ftM48b4uKk88/3fAHTy844w3z28Lx55nOBP/3U7NH84Yelf/2LZysBAOyp6AlY9UOyzReenlMVFWWeqBYUqJn+1s6d3BETiLgUgaBQVBB88UXzbsmlS730bKWEBPNnq1auB7F6hcNhdlnWp4+UkKD2N1+kzatX6MkXI/Xgg+Zdovdf9rs+apCg5hcP0ojLG+rMMyvR8gEAEHB27DAb3H39tfn7/PnSlCnWxlTKrbeaDy1q0cLsLrt1a+8uv3Fj864ZK7VoYV7FnTHDbFqwaZOiN23SqjrT9V3cWP179yT9+95h+vDDWnrlFalbN2vDBQBYIy9P+vnn4gLgd9+Z3X6fKDxc6n2aU6/8NUkN9x/V0TanKDwvQx3/TtDvI+/S7ntelGTW8JzO4p9FryWzlXzr1uazbSvc48wDD5jP2pCku++u3Mqdfbb5Qb/+aq5Up05lz2sY5gn644+fvGVh27bmvEOGVC6eKggLM3teGD/ePL769lvzmYOvv25eV/DQcQEAAH7t99/Nn/VDjpkvTnxsh2Tm786dpd9+Uw9t07ZtFAUDEUVBBLzsbPMh4W++aRYEX3nF7N3LK37+2fx5yileWmAJjRubzRqHDpXWr1fYqBH6v+XLdd2E2kq4/F713/gfhaQbyl5SR/9dcq3uDb1eXXvW1hm9cxQ7qpf6nVFbTZp4PywAgH/ZskV65hnz2TeFheaN/C++aD4bx6988IH0wgvmScZrr3m/IOhPGjWSFi+W5swxC4MvvyzHb79p4O5l+kLLtN/RRs9v/qeG9rpJV01vqHvuqWZ35gAAv5aXZ9bHfvyxeNiyxWwYd6JOnaT4+OKhVy8p7NmF0i1fSRERil77oXTwoHTWWWr+8Utq/n+TzKZt3mIY0oMPms/ylcy7jCrbb1jjxtKFF0qffGI++2L0aOnYMTP3T5jg6ppMx46ZveS8807xex0OqW5d847XunWl5s2lmBhpwwZp715p2DDppZfMk3wf6NZN+uor8xDmrrvM+35695auu87cRC192iUBAABVk59v3kgsSXWd5RQFJbORym+/aajW6u1fL/RNgPAph2EU3TuGE6WnpysqKkppaWlq0KCB1eGgCv74w3yG4A8/mC2flywxexbzmn/9S3r6aemOO6THHvPigkv44Qdp+HDzIRBFT3Y9cECSlNOopeqkHCz1liNqpCW6RrubD1CX9vlqdEZXtb/kdPXo6ahUry+AHbCv9j62qX/LyTHvVv/8c7P3zZI31Y8caXYd2rGjdfF59PffUo8eUlKSdOedxd2RBQvDkL7/3jwQef1114Od0tRA83WrXm50h26+u74mT5YiIy2NFDbCvtq72J7wliNHpF9+Me8f/flns/j3yy/mxbgTNWok9e9vFv8GDDBfl3rE7m+/mRfncnLMB9tNnWqOv/Za846gXr3MHOONPqlzc6XbbjPvNpKkRx+tegv8n382i5XHjrmPj4w0m9ydcYbZAnHLFql2bbPCdt11ZrNGT80Zjx0z1/2118zfn3jCjNWH9u+XbrpJev998/d69aTp082heXOfhhLU2F97F9sTCA6bN5vHGQ0bSkfqtJLj4EHzLqXTTy8989tvS5deql1qpx51EpSe4eDRF37Aq/trwyJZWVnGP//5T6Nt27ZG69atjTvuuMMoLCwsNd+PP/5oxMfHG23btjW6detmfP75527T58+fb3To0MFo1aqVMXr0aCMpKck1LTk52Rg3bpwRExNjtG3b1njssccqFWNaWpohyUhLS6vaSsIymZmG8fDDhlGnjmFIhtG4sWGsXVsDH9S/v/kBr75aAwsvYetWw2jXzvwsyTDatjWMFSsMw+k0jDVrDOeIEUZhWLiRXb+xkRkWXTxfiWGj+hmX6G0jtk2Bcd55hvGvfxnG3LmGsWSJYXz+ufkR+/cbRm5uza4K4G3BtK/2Vu48mWDapnbgdBrGr78axpNPGsaIEYZRt677Lr52bcO47DLD+OYbqyMtg9NpGKNGmcH27GkYOTlWR2St7GzDeP11w9mzp+tLPKjmxhQ9azRqkG/cdZdh/PGH1UHCDuy2r/b38z+7bU9YLzfXMH76yTwVvPNOM0e3auXxVMyQDCM62jDOOccwZswwjGXLzH2903mSD8nIMIxevcwFjBjh/oa//zaMhg3NaQsWVG9ldu40jAceMIz27c3lORyG8dRT1VumYRjGzz+bJ57XXmsY06YVr0vJoWlTw1i3rmLLczoN4/bbi997552G4WE/UtO+/towBg4sDiMszFzF77+vwHeKaguk/bUvcuPJBNL2BFC2WbPMnDV6tGEYDRqYv+zY4XnmzEzDGRFhGJIxTF8aX33lw0BRJm/ury1rKXjjjTcqLy9Pzz33nI4dO6bhw4frH//4h26++WbXPBkZGerWrZuWLFmi4cOH66uvvtLo0aO1fft2tWjRQm+99ZbmzZunL7/8UlFRUfrXv/6lw4cP67333pMkXXjhhYqPj9e///1vHTx4UGeccYYWLlyokSNHVihG7paxn507zZvwX3pJOnzYHHfuuebvbb3dBXJqqtSkifmwhr17zS5NatKxY9Ly5eZdk6NGlf0Mw8JC6bPPlPf8yzqWeFgZmSFqvm+zwp05kqSd6qDHdYeW6BrlyvMyoqLMVWva1H0oOa5xY/Mmz8hI89kU4eHmpigsNH/m55s3mubmmje1enp9st8LCswbXkNDzZtHS76uV694iIhw/1nydd26ZrexCFzBtK/2Ru6siGDapv7IMMx8tnat2V3V2rXmnekltWwpnXeedP755s+iXrj80v33S7NnmzvvzZvNFg0wk+W778q4+245du6UJG1XF92lR/SRRql/f4cmTDCPY3r0qMQzoBA07Lav9vfzP7ttT/iO0yn99ZfZMr9kC8Dt283zFU/i4sxnzvXsKZ12mtnQLy6ukvvyo0elceOkVavME7FffjGfW1vSc89JN9xgnhuuXCmddVbFl5+RIb37rtnasOiBxJL5Gc8/b55zepvTaTazW7DAPIceMkR6+GGpTZuKL8MwpHnzip9zeOWVZpfdYWHej/ckYXz0kRnKd98Vj+/SRbr8cun//T+z8UWtWj4NKygE0v7aF7nxZAJpewLwLDtbatfOvFb+2lKnrpgUZl7A3b+/uFe6E910k7RokVZpmD655Us9OZ8TUqt5c39tSVEwMzNTzZs31969e9X4+FWs9957Tw8++KC2bNnimu+FF17QZ599pveL+maQNGrUKJ1zzjmaPn26zjjjDN11110aPXq0JCk5OVktW7bU4cOHlZycrEGDBungwYMKPd6+9cknn9Q333zjtrzykBj9l9MpJSeb3YNu325eY1yzxv3B7O3bm9cgr7iihi6kPf202X3oKaec/IHoVktKkhYtknPhIoWkpkiS0iNa6NMut2lZ1FTtSorU33+b29TptDjWGlD0SApPRcOi15GR5kX1soaoKIqL/ipY9tXeyp0VESzb1B8UHYf/8ovZe9bWrdL69eajgkqqU0caPLi4EHjKKTYoEmVnS/fdZ3bvJZl36Fx3nbUx+aO8POmFF2TMni1HcrIkKUHt9ZYu1Ucape/VV42a1Va/fmZxsHt385FMzZubN+nUqWNeBw0P95CnDMO8qSg52TwWSE42B8lMbK1amQ+viory7TrDK+y0r7bD+Z+dtqddGIaUmSmlpJhdaqakmENqquef2dlmka2goLirzTp1zGP5OnXM4/aGDc3uNRs3dv/ZqJG5K4uKKr5hsaKKzi0PHjSHAwekXbvM5+788Yd5jpmd7fm9DRqYxb+iAuCpp5r76mr9CRmGeTPorbdKCQnmycqqVWYfoycqLJTGjDHnDwszH2tx9dVmP+Lp6WbXo0VVzF27zJyTn28OP/1k3pEpmQlk+HCzmnXJJfboy3rJEun6681tcNZZ0n//a1n/6Rs2SP/5j/n45KJNKpl/l2edZRaGTzvNzOFt25Z9fy8qJlD2177IjY1K9UdcWqBsTwCe5eSYp+Gvvy7Fxkp/rk9S7dbHu+rOzTVv3vUkMVGFnbuqVkGeJtZ5T08mji11bxJ8y5v7a0t6g/3hhx/Url07V9KTpPj4eG3btk0FBQWuk7gNGzZo0KBBbu+Nj4/X1q1bVVBQoO+//95tepMmTRQXF6dffvlFu3fvVnx8vGtZRe9duHBhDa9dsRUrpEOHzNdFpdeSJdiTva7MvIHyGYZhnp9kZ0tZWcVDdrZ5TSspyXwsUVKSeex/opAQ84LppEnS2LEe9msrV5pXXw3DPPur6s9jx8yioCRNnlw6EH/TtKk0e7ZC7rzTvIvyiSfUYO9eXfbjnboseo40YoTUo4ecDRsrK7eWMo6FmEOmQxkZchvSM6SMdPN7ycmRsnM8fxcbFa+dod1Up455Ul40lPf7idNCQ81l5+cXXxwoKDDPZUv+jRw7VvpnyZOx7GxzOHKk6puwVi3zIsSJxcLISPPvLCzM/WfREBJSfOHe4SgeKvp7sGjbVho2zOoo/Js3cqevvPqq+b9bXh7wx3E1+Vl5eVJaWvGQkmLeIL9vn+dWBmFh5rOFhgyRhp/6twakfKqw2scXuMmQNqm4462yVsaqafn5ZlPHFSvMpC2ZrQAoCHoWFib9619yXHWV+azFBQvU4dguzdQ8zdQ8ZSpCP/7dWzs/6agjnzTWXoXrsHLVQOmKVIbqK1N1la06ynEN9ZWpKKWpgdIVKg9J+gTJjqbaE9peB2vF6EBoW6XXbqyC0DoqqF1XRu3aqlXLfIZErVpmbq4V6nC9PvH3WrXM3BdSyyFHyPHXjuM/PQzezHVpLbsqueMA7y1QNZ+L+/QxCwmBLhjO/1JSzFZDlck3Vf1ZE8uszLILC4uPr0uer2VllS4CenqOni+EhxcXCMPCivc5tWoV3y+RmVn8s+jGyA7aqbP0jRwy1ECG+krqJ0OhIYaaNzMU08ZQ61aG2rQ2fzaMNuRQUf4zpO8NabNRnBdPHKSypzmd0p490urVUmKiOW/btmZrvr59Pa9orVrSG2+YreU++ECaM8ccHA73L7UsnTpJ11wjXXVV5Vrr+YNrrjFbNY4fL33zjdlE77zzzG3VpIlZTPV0YlUDJ1sDJQ08X8p4ZLTeX9tQ775r3rSckiJ9+KE5lNSsmXmDT8OGUnR0cUG76EafE88vi1oblrcaFf3pL0aMKN3wNdj4IjcOGTKkxtdjxw6zMC5V/RpjdV9b+dnefF2UT2vXdr8ppm7dshtDl7Wr98b4mlw246u+jPR0uRp2OBzuvbhFRprzHD5s1iQOHZIO/fy34o+u0BRHjm75f7mq/X+bzYU1bVp2QVCS2rVTyIw7pLlz9EjOzVrQK1VnnBmiiAjzvO/QKecoq3EN95oXgP7xD//oRcCSouCBAwfU/ISnMDdr1kwFBQVKT0933cly4MABDTvhKnGzZs20ceNGJSUlqbCwUE2aNCk1/ciRI2V+xpFyqgK5ubnKzc11/Z6enl6l9Ssyb57Z7RdqTmys1LWr2WJi6FDzLrzo6HLe8Nhj0pdfei+AgQOLH/RuBxER0s03mzG//rr5R7pjh3kiKSlEUv3jQ8tqfpRzwUKF3Nytmkupxuc7i4vJJQuGnoqIWVnmRfojRzwPx46ZFz9KNrCAd40dS1HwZLyRO8vi7fz3z3+aN5yhYkJDpc6dzS6mTj/dLBLEx5snf5Kk9Tul8ZMsjbHKYmKkp56SLr7Y6kj8X4MGZvH07rulTz4xH+6+erXqp6RosL7RYH1T5UXnKFxJaqokNdURNZYhh6KUprbaq5Y6pCZGkprkJ0n5Ze8n7GCh/qWb5d2iYE175JHgKAr64/mft3Pf3r3mjYkoLSzMvWVfUWu/kj8bNpTrIlPRIJk3+uXkFBcdU1PdWx2WfJ2WZhb4JPM45O+/i+9NqYhmzaTLwtfroX3Xlp7olHTo+OALERFmrzQzZ568NXdEhPTee2ZRcNEis0BWVI1t2dLstrtXL/PEuW7d4g0cG2uO97dqUWWMGGG2eJw2zbwZqWiwSOTPP+uqqxrqqqvMm742bTKHrVvN4c8/zb/jyv5tBqKvvqIo6Ivc6Im389/atfa6LAYEmzP0p5bqasmQ9EyJCQNOft7kuHOGChc9rZiMvzT37+ukEr0SX6SP9YkoClbWxIlBXBQsLCzUib2WFh5vauQocUBa1nwOh8M1v2EYpd5TNL2s95Zl7ty5mj17dtVWyoMBA8zj8yInuznN26/tuuzQUPeuHUsOjRubJ2vNm5s3/1X6sQHx8eabHI7i29Mr+vPEcaefLl17rc+fXeAVYWHmnZX/+IfZT92aNdLu3eZZttNZ/HDAaghpF+uVUKv8+SHm31HJ/8GqyskpvujgqWCYn+/eE0/R67w8zzcEV/T3YNK7t9UR+D9v5M6yeDv/jRhRfC2qojdo+8u4mlpuaGjxXeDR0ebQpo35fKGWLU9yUNiwoXThhWUHXN4t4VZMCwkxLzT262dW+8u7+xClRURIl15qDk5n8UOsdu0ybwvNzTXzeIMGMupHqqBOfRWE1VN+rToqrF1HzrA6KqwTIWdklArrHx/C68mQQw2cUqRRnOpTDSk1I0O19+xU7b8SFXpon0IP7lNI2lHzCnxOjpSX55rfaUhGoSFniWUYTuP4z+J5ZBgynOZ5pyu3ndgoRsXjvSWkeXf9vzIOP6qSV32Ri9u3r/nP8Af+eP7n7dzXoEHpXXXJ1xVpvVOVFj9WvMfhKD4/K+qmv2S3/EXdeRYVAuvV813dqbDQ7N0kLc3cZaalmcWZks8+l8w469cv/tmkyfF0tbqN9MSFpfOdp6G8aVV9b8uW5nnmeedV7kTG4TDvshs71jwIS042/yi9cTLk79q3lz77TPr9d+mLL8wuU48eNatvUvk9HXhbiW5XQ0OlM84whyKGYZ5y791rdmB09GhxLxJHj5rnjyXPJYt+FnVadGLoVWkJ7C8q0KtlwPNFbvTE2/kvJqY4/5mxW/Pays/21uu6dc2hoKD4ULzoZ26u51xaVn6tzHhvLKMml80y3EVGmo38mjY1f8/IMI95inp4Mwzzpovmzc2fnZxN5FxyvkLqluierUED6fbbPX9oSdHRqvXZJ8p7/D/avz1D6elSQaF57te5U1MZ0SdfBNz56pj4ZCwpCjZq1EjJJzS3SUpKUt26dRVV4i64suZr0aKFGjZsKMMwlJqa6tZHdtH0gwcPatOmTR7fW5aZM2fqtttuc/2enp6umJiqV7znzavyW1FTHnrI6gj8S61aZvPKyjyQPgjVqWM+dqmsZ+8CvuCN3FkWb+e/Dz6o8lvhSbduZssxBJ+QkOKHVXngkFT7+FDX4xwVESnFny7p9CovwV/0lTTN6iDgkT+e/3k797Vvz67aH9SqVXzzTZUMG2b/7itq1zaLi8GmWzdz8GMOR3HR/LTTrI4GVvNFbvTE2/nvwgvdi4IA/E0X6fJqtKIfNEhhgwap3Qmjy+jYHDYRYsWH9u7dWzt27FBqaqpr3Lp169S/f3+FhBSH1KdPH61fv97tvevWrdPAgQMVERGhLl26uE0/ePCgDh8+rF69eqlPnz7auHGjnEW3ApZ4b1nCw8PVoEEDtwEAAH/gjdxZFvIfAKAm+eP5H7kPAGAlX+RGT8h/AABLioItWrTQiBEjdPfdd6ugoEDJycmaM2eObrnlFrf5rrjiCq1atUqrV6+WJH366afavn27xo8fL0maPHmyZs+eraNHjyovL08zZ87UP//5T9WrV0/9+/dXy5Yt9cgjj8jpdGrXrl169tlnddNNN/l6dQEAqDZv5U4AAHyN8z8AANz5IjcCAOCJJUVBSVq8eLEOHDigli1bqm/fvpo8ebLGjBmj1157TdOnT5cktWnTRm+88YZuvPFGNWvWTA899JA+/vhjRRzvF3/69OkaMmSIOnfurLi4ONWtW1fzjvfZ6XA49N577+nzzz9X8+bNNWLECD3++OPq06ePVasMAEC1eCN3AgBgBc7/AABwV9O5EQAATxzGiU+rhUt6erqioqKUlpZGc3oA8FPsq72PbQoA/o99tXexPQHAHthfexfbEwDswZv7a8taCgIAAAAAAAAAAADwDYqCAAAAAAAAAAAAQICjKAgAAAAAAAAAAAAEuFCrA/BnRY9bTE9PtzgSAEBZivbRPCLXe8h/AOD/yH/eRe4DAHsg/3kX+Q8A7MGb+Y+iYDkyMjIkSTExMRZHAgA4mYyMDEVFRVkdRkAg/wGAfZD/vIPcBwD2Qv7zDvIfANiLN/Kfw+DWmjI5nU4dOHBAkZGRcjgcVodTJenp6YqJidG+ffvUoEEDq8OpEYG+joG+flLgr2Ogr59k7ToahqGMjAy1atVKISH0iu0Nds9/wfA/V1lsE3dsj9LYJu7ssD3If95l59xnh7/Xygi09ZFYJ7tgneyB/Odd3sp/gfi3VoR1syfWzZ5Yt7J5M//RUrAcISEhatOmjdVheEWDBg0C7h/pRIG+joG+flLgr2Ogr59k3Tpyh6h3BUr+C4b/ucpim7hje5TGNnHn79uD/Oc9gZD7/P3vtbICbX0k1skuWCf/R/7zHm/nv0D7WyuJdbMn1s2eWDfPvJX/uKUGAAAAAAAAAAAACHAUBQEAAAAAAAAAAIAAR1EwwIWHh2vWrFkKDw+3OpQaE+jrGOjrJwX+Ogb6+knBsY6wD/4eS2ObuGN7lMY2ccf2gJ0E2t9roK2PxDrZBesEVF0g/62xbvbEutkT6+YbDsMwDKuDAAAAAAAAAAAAAFBzaCkIAAAAAAAAAAAABDiKggAAAAAAAAAAAECAoygIAAAAAAAAAAAABDiKggEsOztbkydPVmxsrNq0aaMZM2bI6XRaHValrF69WoMGDVLHjh3VoUMHLVy40DWtV69eat26teLi4hQXF6exY8e6vfepp55Sx44d1bp1a40ZM0bJycm+Dv+k5s+fr6ioKNc6xMXFKSEhQZK0ZcsWDRgwQLGxserevbtWrlzp9l47rN/HH3/stm5xcXFq3ry56tevL8ne36FhGFq6dKkGDBjgNr4639uRI0c0fvx4tW3bVrGxsXr88cd9si6eeFq//Px8PfDAA+rZs6diYmJ01llnaevWra7pW7ZsUXh4uNv3/b///c813Z/WD4ErEHKfN1R1HxWIyjuWCMbtIUmPPvqounTporZt26pnz5766KOPXNOCdZtI0tSpU9W1a1fX78G8LeB/Ro8erebNm7uOsfr16+c2fdmyZerWrZvatGmjs88+W4mJia5pdsqNdoq1SCCd0wXaOU5Z61Od81Crz2mqc1zjz+sFezAMQ88884x69eql2NhY9e7dW6tXr3abx+75KCsrSzNnztS0adPcxqempqpWrVpu+/pHHnnENd3O6ybZ/3srqTrHTHZgt++jPNU5hvJHNXEcVZPBIkDdcMMNxnXXXWfk5+cbR48eNfr27WssWLDA6rAq5frrrzd+++03wzAMIyEhwWjVqpXx2WefGYZhGDExMcauXbs8vu/NN980Tj/9dOPIkSNGQUGBMXXqVGPs2LE+i7ui7rvvPuPf//53qfHp6elG69atjS+++MIwDMNYu3atERUVZRw8eNAwDPusnydTpkwx7rnnHsMw7PsdfvbZZ0aPHj2M9u3bG126dHGNr+73dsEFFxj333+/4XQ6jf379xuxsbHGRx995NuVM8pev23bthm33nqrkZmZaRiGYTz33HNGmzZtjLy8PMMwDGPVqlXG4MGDy1yuv6wfAlsg5L7qquo+KlCVdSwRrNvDMMx1Ldp3f/XVV0adOnWM5OTkoN4me/bsMerVq+f6nwnmbQH/dNZZZxmrV6/2OG39+vVGXFycsWfPHsMwDOPhhx82evfu7Zpup9xop1iLBMo5XaCd45S1PoZRvfNQq89pqnpc4+/rBXvIyMgwLr/8ciMlJcUwDMP45JNPjOjoaOPw4cOGYdg/Hz3xxBNGixYtjLi4OGPKlClu0xISEoy2bduW+V47r5vdv7cTVeeYyQ7s9n2Up6rHUP6opo6jagpFwQCVkZFh1KtXz0hOTnaNe/fdd43TTjvNwqiq79ZbbzVmzJhhGIZhREREuA5ETjRw4EDjgw8+cP2elJRkhIaGGkeOHPFJnBU1bdo048knnyw1/vnnnzfGjBnjNm7kyJHGU089ZRiGfdbvRAkJCUazZs2Mo0ePGoZh3+/w7bffNj766CNjzZo1bjv66nxvO3bsMJo0aWLk5+e7pj/xxBOllucLZa2fJw0bNjR+/fVX1/tGjRrlcT5/Wj8ErkDNfZVV1X1UsCg6lmB7FGvUqJHx+++/B/U2ufjii41p06a5/meCeVvAP51yyinGjz/+6HHa5Zdf7va3mZ+fbzRq1MjYunWrrXKjnWItKVDO6QLtHKe8c5qqnof64zlNRY9r7LZesI/TTz/d+OSTTwzDsH8+mj9/vvHjjz8as2bNKlU427x5s3Hqqad6fJ/d183u39uJqnrMZAd2/D7KU9VjKH9UE8dRNYnuQwPUDz/8oHbt2qlx48aucfHx8dq2bZsKCgosjKx6kpKSFBUVpfz8fGVlZSkqKqrUPAUFBfr+++81aNAg17gmTZooLi5Ov/zyiy/DPanU1FRFR0eXGr9hwwa3+CXz+9u6daut1u9E8+bN07Rp02z/HY4bN04jR44sNb4639uGDRsUHx+v0NDQUu/1tbLW70RZWVlu32FZf8+S/Gr9ELgCNfdVVlX2UcGk6FiC7SHl5OToqaeeUv/+/dW1a9eg3SbLly9XSkqKxo0b5xoXrNsC/utkx1kl/15DQ0PVu3dvbd261Va50U6xlhQo53SBdo5T1vpU5zzUH89pKnJcY8f1gj0YhqHk5GTX/5Pd89Ett9yi008/3eO08vKw3dfN7t/biap6zGQHdvw+ylOVYyh/VRPHUTWJomCAOnDggJo3b+42rlmzZiooKFB6erpFUVXPpk2btHz5ck2cOFEpKSlyOBzq0KGDOnfurOuvv16HDh2SZB4UFxYWqkmTJm7vb9asmY4cOWJF6GVKTU3VPffco5iYGA0bNkyrVq2SVPb3d+TIEVutX0lJSUl68803NXXqVEkKmO+wpOp8b+W911/de++9Gjp0qFq3bi3J/E4/+ugjxcTEqG/fvnr66adlGIak8rcN4C2BmPu8if9D92OJYN4eCQkJiomJUb169fT6669r0aJFkoLzb+TAgQOaNm2annvuuVLjg21bwL8dPXpUZ599ttq3b68JEyZo586drmnl/b3aKTfaKdaSAv2cLtDOcapzHupv61PR4xq7rRfsY+HChYqMjNTAgQMlBU4+8iQlJUU//PCD2rZtq169eunBBx9UXl6eJPvmryKB9r1V9ZjJDuz4fZSnKsdQduOvx4MUBQNUYWGh62J8yXGS5HA4rAipWt5++22NHj1aS5cuVbt27dS8eXMVFBQoMTFRGzZsUK1atTRy5EgZhuFaT0/r72/rvnz5ch04cECJiYm66aabdPHFF+vHH38s8/tzOBy2Wr+SXn31VY0dO1bNmjWTpID5DkuqzvdW3nv9TXZ2tq699lp99dVXevXVV13jZ8yYodTUVO3du1cvvPCCFi5cqKefflpS+dsG8JZAy33eFuz/hyceSwTz9ujQoYP27dunrKws3XLLLRo4cKD+/PPPoNsmTqdTEydO1IwZM9SlSxe3acG2LeD/MjIytHv3bv3888/q1q2bhg8frszMTEknPwa1S260U6wlBfo5XaCd41TnPNSf1qcyxzV2Wi/YQ2Fhoe655x795z//0YcffqiQkBDX+EDIR56MHz9emZmZ2rt3r95++22tWLFCd999tyT75q8igfa9VfWYyQ7s+H2UpyrHUHbjr8eDFAUDVKNGjZScnOw2LikpSXXr1vXYTYa/Kiws1LRp0zRr1iytXLnSrRlu0T9H48aN9cwzz+j3339XYmKiGjZsKMMwlJqa6raspKQktWjRwqfxn0zRgVNoaKjGjh2ryy+/XB988EGZ31+LFi1stX4lvfzyy7riiivcxgXCd1hSdb638t7rTxISEtS3b1/VqlVL69atU9OmTV3Tiv6eHQ6Hevfurfvvv19vvfWWpPK3DeAtgZL7akqw/h+WdSwRrNujpDp16mjixIkaOXKkXnnllaDbJg888IAiIyM1bdq0UtOCbVvAf8TFxbmGUaNGucYXHWfVr19f999/v+rUqaNNmzZJKv/v1U650U6xlhTo53SBeI5T1fNQf1ifqhzX2GG94H/KykdJSUkaOnSotm3bpk2bNqljx46uaXbJR2WtW3mK9vWS1LlzZz3xxBMnvd5hl3Wzy/d2Im8fM9mBP38fVVGVYyi78dfjQYqCAap3797asWOH2x/VunXr1L9/f7dE5u+mT5+uhIQEbdq0ST179ixzPsMw5HQ6FRYWpoiICHXp0kXr1693TT948KAOHz6sXr16+SLsKissLFRYWJj69OnjFr9kfn8DBw605fpt3bpV+/fv19lnn13mPIHwHVbne+vTp482btwop9NZ6r3+IjU1VcOGDdMtt9yiF198UXXq1Cl3/qK/Z0m2WD/YX6DkvppS3j4qkJV1LBGs28OT8PBw1atXL+i2yfPPP6+vvvpKDRs2VHR0tC666CL9+eefio6ODrptAf+xe/du1/DRRx+VOd+Jx1kl/17z8vL0/fffa8CAAbbKjXaKtTyBdk4X6Oc4lTkP9Yf1qcpxjR3WC/7HUz4qKCjQeeedp6FDh+rDDz9Uo0aN3N5jl3xU0VxbnpJ52O7rZpfv7UTePmayA3/+PryhIsdQduO3x4MGAtaoUaOMqVOnGvn5+UZSUpLRs2dP4/3337c6rArLysoyatWqZRw6dKjUtJ07dxo7duwwDMMwcnJyjBtvvNEYOnSoa/qTTz5p9O3b10hNTTVyc3ONq6++2rjlllt8FntFrVixwigsLDQMwzA+//xzo1GjRsZvv/1m7Nu3z4iOjjZWrVplGIZhfPLJJ0ZsbKyRmZlpGIZ91q/I3LlzjTFjxriNC4TvcM2aNUaXLl1cv1fne3M6nUavXr2MOXPmGIWFhUZCQoLRtm1b4/vvv/f9ih134vo9//zzxogRI8qc/6uvvnKt659//ml06dLFWLJkiWEY/rl+CEx2z33eVNl9VCAq71giGLeHYRjGX3/9Zbz++utGfn6+YRjmvrtVq1bGn3/+GbTbpEjJ/5lg3xbwL4cPHzZ++OEHwzAMo6CgwHj44YeNrl27GtnZ2YZhGMZ7771nxMXFGfv27TMKCgqMe++91+3Y20650U6xFgm0c7pAO8c5cX2qcx5q9fpU57jGn9cL9vH5558b3bp1K3N6oOSjWbNmGVOmTHEb99133xlHjhwxDMMwDh48aAwaNMi4//77XdPtvG6B8r0ZRvWPmezATt/HyVT1GMqfefM4qiZRFAxgSUlJxqhRo4wmTZoYsbGxxsKFC60OqVJ+/fVXw+FwGLGxsW7DsGHDjE2bNhkdOnQwWrVqZbRv396YPHmykZyc7HpvYWGhcfvttxtNmzY1WrZsaUydOtXIycmxcG08O//8842mTZsasbGxxuDBg41vvvnGNW3FihVGly5djKZNmxoDBw40fv75Z9c0u6xfkTFjxhgPPPCA27hA+A5P3NEbRvW+t4SEBGPIkCFGkyZNjE6dOhlvvfWWz9bFkxPXb8aMGUZkZGSp/8lnnnnGMAzz4LJZs2ZG27ZtjR49ehgvvfSS2/L8bf0QmOye+7ypsvuoQFTesYRhBN/2MAzzf+Scc84xmjZtarRv394499xz3S76BeM2KXLi/0wwbwv4lz179hinnHKK0aJFCyMuLs6YMGGCsXv3brd5Hn30UaNly5ZG8+bNjQkTJhgpKSmuaXbKjXaKtUigndMF2jnOietT3fNQK9enOsc1/rxesI+nn37aqFu3bqm/wbvvvts1TyDkI0+FsxdeeMFo2bKlERMTY3Tp0sWYN2+eUVBQ4Jpu53UzjMD43gyj+sdMdmCn7+NkqnoM5c+8fRxVUxyGccKTDAEAAAAAAAAAAAAEFPt3NgsAAAAAAAAAAACgXBQFAQAAAAAAAAAAgABHURAAAAAAAAAAAAAIcBQFAQAAAAAAAAAAgABHURAAAAAAAAAAAAAIcBQFAQAAAAAAAAAAgABHURAAAAAAAAAAAAAIcBQFAQAAAAAAAAAAgABHURAAAAAAAAAAAAAIcBQFAQAAAAAAAAAAgABHURAAAAAAAAAAAAAIcBQFAQAAAAAAAAAAgABHURAAAAAAAAAAAAAIcBQFAQAAAAAAAAAAgABHURAAAAAAAAAAAAAIcBQFAdS4jz/+WMnJyVaHAQCAT5H/AAAAAKBm9evXTx9++KHVYQC2QVEQsNCBAwd0xx13qGfPnqpfv75CQ0PVuHFjDR48WE8//bTy8/Nr7LO//PJLORyOkw533nmnx/cfPXpU1157rRo2bKjIyEhNmDBBhw4dck13OBz6/vvvJUnjx4/Xtm3bamxdAAD2YmX+K8+YMWN0//33S5Luv/9+jRgxotQ85D8AAAAAqHldu3Yt83rluHHjXPMlJSUpOzvbwkgBe6EoCFhk165d6tWrl/744w89+eST2rFjh1JSUrR582Zde+21mj9/vi688EI5nU6P7y8vMRYNAwYMKPPzzzrrLO3bt6/c4YILLpDD4Sj1XqfTqfPPP19HjhzRxo0btW3bNtWvX19nn302SRgAUC4r89/QoUP1+OOPu4275pprNHXq1ArFTv4DAPi74cOH66GHHio1/qKLLqrQTaEOh0PXXHON7wMHAMCDhQsXKikpqdTw8ssvV+j91b1+CgSiUKsDAILV008/rbi4OH344YduhbcGDRqoffv2OvvssxUXF6d169bprLPO8riMhQsX6rLLLivzM2rXrl3mtPDwcLVp06bcGMPDwxUaWno38dlnn2n37t1avXq1IiIiJEkvvPCCTj31VC1btkzXXnttucsFAAQvq/NfdZD/AABWiY6OVlpamsdpDRs2VEpKSrnvf+WVV9xuYMnLy9NZZ52levXqadWqVQoJKb5nvCjHAQBgtfr166tJkybVWoZV54+Av6IoCFgkPz9f4eHhHlviSVLdunUVEhJSbhdq3kiM5SkoKFBYWFip8T/88IMGDBjgdrJYq1YtDRkyRD/88IPromh2drYyMzNrLD4AgP3YIf+VhfwHALDKrl27PLaiX7VqlaZNm3bS9zdu3Nj1Oj8/X9dee60iIiKUm5urRx55RAsXLnQrDAIAYCfLly/XX3/9pQ4dOmjs2LFu06w6fwT8FUd8gEWmTp2qn3/+WZMmTdKPP/7oumszNTVVH3/8sc477zz169dPgwcPtizGrKysSt0lahiG2++DBw9WZGSkcnNzvR0aAMCm7JD/Kov8BwCoaY0aNVKTJk1KDfXq1fPYu0tZPvvsMw0YMEC///67Vq1apc8//1wrV67UoEGD9OWXX9bgGgAAUHN++uknrVixQj/88IPVoQB+j6IgYJHu3btr69atCg8P16WXXqrIyEiFhoaqTZs2mjVrlq688kqtWrWqUid43paRkaGoqKhS43v37q2NGzcqKyvLNc7pdOrrr79Wnz59XOPWrVun7OxshYeH+yReAID/szr/PfHEE+rRo4dr+PDDDyv8XvIfAMDf5OTknDTfbNmyRVOmTFG3bt107bXX6sorr9R3332nmJgYde3aVT/99JMuvPBCXXHFFTrllFM0depU/f777z5aAwAAKi8vL08FBQWu3++55x59+eWXHp+rC8Ad3YcCFmrfvr2ee+45SeYdm+PHj1dGRkaZXap5w5gxYyp1AXTz5s2aPHmyYmNjtXv3bknSBRdcoJiYGF122WV65JFHFBYWpocfflgFBQW6/PLLXe8NCwtTnTp1vL0KAACbsyL/FbnkkkvcnicxZ84ct+lLlizR2rVrtXv3bnXt2tVtGvkPAGC1xMREJSUlqX///pLMLqtPzDkJCQmuVn9Dhw5Vu3btVK9ePT388MO68MILS81fr1493Xfffbrzzju1evVqfffdd4qNjfXNCgEAUI4bb7xRt9xyiwzDUGFhoQoLC5WXlyen06lXXnlFV111ldUhArZDURDwE0UXQitzQXTSpEmaNGlSufOceJL46quvVqk7s1q1arm9/vzzz3Xbbbdp4MCBKiws1IgRI7RmzRrVrVu30ssGAAQvX+W/InFxcTrzzDNdvzdr1sxtev/+/XXppZfqrbfeUnp6uts08h8AwGpvvvmmVqxYobVr10oy892Jj3z47LPPtGXLFknSN998o8zMTN1+++2SpOTk5HKX37NnT/Xs2VMpKSmqVasWrd4BAJb57LPPlJeXJ4fDoZCQEIWGhiosLEzh4eGqV69ehc/BqnP+CAQiioKAj0VHRystLa3M6WVdFL366qu1ZMkS1+/fffedWzP5yZMnq1GjRpo3b57b+05MaJGRkYqMjFRaWpq++OILXXLJJWV+5jfffKPmzZurc+fOpaY1atTILZ4TzZo1S61atZIk3XvvvYqLiytzXgBA4LM6/1VU9+7dNW7cOG3btk3fffddqenkPwCAPzl27JgaNGjgNm7q1Km6//77JUkffPCBxo4dW6Vlr1mzRkOHDq1mhAAAVE27du0qNN+4cePKnLemzx8BO6IoCPjYrl275HQ6K/2+E5NTdHS02+9FXZU1adKkQstLTEzU+PHjlZ+fX+Zzm2bPnq0RI0bojjvuKHM5oaGhKiwsLPP9Rc4880wujAJAEPOX/Oct5D8AgD84evSoGjVqVOb0MWPGyDAMj9Muu+wyNWnSRIsWLaqp8AAAqLa///5b8+fP14oVK5SQkKCsrCxFRESoffv2uuCCC3TnnXeW6gGmiL+cPwL+hKIg4GNFJ2zr169XVlaWhg8fbmk8ZV3QlFTmyWNJhw8fPul8bdq0qXRcAIDA4i/5b8GCBXrjjTdcv+/evVvjxo2r9HLIfwAAf/DAAw9U6fEQkuR0Oqt0ww4AAL6yZ88eDRgwQL169dKcOXPUo0cPRUdHKzU1Vb/88oueeuopnXbaadq4caNiYmKsDhewBYqCgEXeeustHTp0qFIXRQsLC5Wdne1xWkFBgfLz85WZmelxet26dd2eC1jkZM3jL7jggnKnN27cuNzpAACUZGX+e+qpp3T06NFS8xR191kZ5D8AgL+o6HP/srOzNX/+fL377rv67bfflJeXJ8MwtGTJEvXs2VOXXnqpbrrpJoWFhdVwxAAAVMzTTz+txo0b69NPP1VISIhrfGRkpNq2basLLrhAPXv21HPPPaeHH35YUs1cPwUCCUVBwEY+/vjjkz4P4oUXXvA4vqznQRw9erTMZDdy5MhKxwgAgLd5K/+ddtppXo4MAICa9fXXX+uZZ55RQUGBCgsLtWPHDh06dEjnnHOOcnNzlZOT4/r5+eefl7uskSNHKi0tTXPnzlW/fv0UHR0twzCUmpqqDRs26P/+7/+0YcMGvfPOOz5aOwAAqu/EHlxq4vopEEgoCgIWysvLU3Jycrnz1K1bVxEREZKkUaNGlXmny8mUdbdnTk5OmUVBupIBANQEf8h/AADYQYsWLdSzZ085HA45HA4NHDhQoaGhCgsLcz0XqW7duqpfv36Zz1OSpNzcXK1atUrLly/Xeeed5xrvcDjUuHFjXXTRRTp69KgmT57si9UCAKBCbrzxRi1dulQjR47UzTffrFNOOUVRUVE6evSofv75Zz311FNKSUlxy1+cPwLloygIWOj999/X+++/X+4806dP11NPPSVJCgkJOWl3n5XVokWLcqfTWhAA4G3+kP8AALCDzp0765577qn2csLDwzVq1CjdcccdyszMVP/+/dW4cWMZhqHk5GStX79es2bN0vjx470QNQAA3hEXF6effvpJTz75pO68807t2rVLWVlZqlevnjp06KDzzz9fr776qtv1Tc4fgfI5jBPb1wKAlxUWFiokJEQOh8PqUAAAqJDXX39dO3bs0OzZs6u8DPIfAMDXhg8frjPPPFP3339/qWn5+fl69tlnXc8UTE1NlcPhUKNGjdSjRw9NmDBB1113Hc9SAgAACGAUBQEAAAAAAALAvffeq+7du2vixIlWhwIAAAA/RFEQAAAAAAAAAAAACHAhVgcAAAAAAAAAAAAAoGZRFAQAwCZWr16tQYMGqWPHjurQoYMWLlzocb4tW7ZowIABio2NVffu3bVy5UofRwoAAAAAAADA31AUBADAJpYtW6aXXnpJO3fu1BdffKF58+ZpxYoVbvNkZGRo5MiReuihh7Rnzx49++yzuvTSS3Xo0CGLogYAAAAAVJdhGFq6dKkGDBjgcfqxY8fUtGlTzZs3z8eRAQDsJNTqAPyZ0+nUgQMHFBkZKYfDYXU4AAAPDMNQRkaGWrVqpZCQwL7X5cUXX3S9bt++vSZMmKDVq1drxIgRrvHLli1Tv379NHz4cEnSkCFDNHjwYL355puaPn16hT6H/AcA/i+Y8p8vkPsAwB6CNf+tWLFCM2bMUFZWlmrXru1xnkWLFik1NbVSyyX/AYA9eDP/URQsx4EDBxQTE2N1GACACti3b5/atGljdRg+lZSUpK5du7qN27BhgwYNGuQ2Lj4+Xlu3bq3wcsl/AGAfwZj/agK5DwDsJdjyX2ZmpubMmaPIyEhNnTq11PQDBw7ov//9r0aPHl2p5ZL/AMBevJH/KAqWIzIyUpK5oRs0aGBxNAAAT9LT0xUTE+PaZweLTZs2afny5XrggQfcxh84cEDDhg1zG9esWTNt3LixzGXl5uYqNzfX9bthGJLIfwDgz4I1/9UUzv0AwB6CNf+NGzdOkrR27VqP02+++WbdfffdWrNmTaWWS/4DAHvwZv6jKFiOombzDRo0IDECgJ8Lpq5O3n77bd18881aunSp2rVr5zatsLDQVdQrOa687TN37lzNnj271HjyHwD4v2DKfzWJcz8AsBfyX7EXXnhBR48e1VVXXXXSouCJN4RmZGRIIv8BgF14I//ZtvPt1atXa9CgQerYsaM6dOighQsXepxvy5YtGjBggGJjY9W9e3etXLnSx5ECAOAdhYWFmjZtmmbNmqWVK1dq5MiRpeZp1KiRkpOT3cYlJSWpRYsWZS535syZSktLcw379u3zeuwAAAAAAO/atm2b7r//fi1ZsqRCF4rnzp2rqKgo10DXoQAQfGxbFFy2bJleeukl7dy5U1988YXmzZunFStWuM2TkZGhkSNH6qGHHtKePXv07LPP6tJLL9WhQ4csihoAgKqbPn26EhIStGnTJvXs2dPjPH369NH69evdxq1bt04DBw4sc7nh4eGuO0O5QxQAAAAA/F9WVpYmTJigBQsWVPj5UtwQCgCwbVHwxRdfVLdu3SRJ7du314QJE7R69Wq3eZYtW6Z+/fpp+PDhkqQhQ4Zo8ODBevPNN30eLwAA1ZGdna3nnntOr7zyiurXr1/mfFdccYVWrVrlyomffvqptm/frvHjx/sqVAAAAABADVu9erV27dqlf/7zn4qOjlZ0dLRef/11zZ49W+eee67H93BDKAAgYJ4pmJSUpK5du7qN27BhgwYNGuQ2Lj4+Xlu3bvVhZAACSWFhofLz860OI6jUrl1btWrVsjoMyyUmJsrpdCo+Pt5tfIcOHTRp0iRt3rzZdYfoG2+8oRtvvFEpKSnq2LGjPv74Y0VERFgUOYBAQP7zPfIfAFiP/Od75L+Ku+iii5Sdne027pprrlHXrl31f//3fxZFBSAQkP98z5f5LyCKgps2bdLy5cv1wAMPuI0/cOCAhg0b5jauWbNm2rhxo8flnPiw3fT0dO8HC8CWDMPQoUOHdPToUatDCUrR0dFq0aJFUD9Mvnv37nI6nWVOv/LKK12vzz//fG3fvt0XYQEIcOQ/a5H/AMAa5D9rkf8AwBrkP2v5Kv/Zvij49ttv6+abb9bSpUvVrl07t2mFhYUyDKPUuLI26ty5czV79uwaixWAfRUlxGbNmqlevXqcnPiIYRjKysrS33//LUlq2bKlxREBQHAh/1mD/AcA1iL/WYP8d3JDhw4t9wbQJUuW+C4YAAGH/GcNX+c/2xYFCwsLdfPNN2vNmjVauXKlevbsWWqeRo0aKTk52W1cUlKSWrRo4XGZM2fO1G233eb6PT09XTExMd4NHIDtFBYWuhJi48aNrQ4n6NStW1eS9Pfff6tZs2Z0JQMAPkL+sxb5r+o2bdqkO+64Q3v27FF+fr4WLVqkiy++2OqwANgE+c9a5D8AsAb5z1q+zH8hNbbkGjZ9+nQlJCRo06ZNHguCktSnTx+tX7/ebdy6des0cOBAj/PzsF0Abp57Tpo0Sfk5OZKkevXqWRxQ8Cra9vRnDgA1rLBQmjRJeu451z6X/Gcd8l/lbd++XWPGjNG///1v7dmzR7t379aZZ55pdVj2c9990j33WB0FYAnyn/XIfwhY2dnS5ZdLr79udSRAKeQ/6/kq/9myKJidna3nnntOr7zyiurXr1/mfFdccYVWrVql1atXS5I+/fRTbd++XePHj/dVqADs7IYbpCVLpOP7EJrMW4dtDwA+8tFHZu674QbXKPbB1mHbV94999yjm266ScOHD5ckhYWFqVmzZhZHZTNHj0oPPSTNmSMdOWJ1NIBl2Adbh22PgPX009Ibb0hXXGF1JECZ2Adbx1fb3pbdhyYmJsrpdCo+Pt5tfIcOHTRp0iRt3rxZCxYsUJs2bfTGG2/oxhtvVEpKijp27KiPP/5YERERFkUOwJbS0qyOAAAA30hPtzoCoMpyc3O1fPlyPfPMM1aHYm8l70wuKLAuDgAAAk1SktURAIA9Wwp2795dTqdTu3fvdhtWrVqlK6+8UgsWLHDNe/7552v79u36+++/tX79+jK7GgWAMjmdVkfgU7fddps++OCDCs2bkpKis88+WxkZGdX+3Pvvv19Tp06t9nIAANUQpHeFkvsCw44dO1S3bl2tXr1ap556qtq3b68pU6Yo3UOxOzc3V+np6W4DAAQb8h8AIBgFe/6zZUtBAPCpICsKPvnkkxWet1GjRlqzZk0NRgMA8KkgLQqS+wJDRkaGCgoKtHHjRm3cuFEFBQW6+uqrNX36dL388stu886dO1ezZ8+2KFIA8A/kP8DHDMPqCACI/GfLloIAAAAAakAIpwewryZNmig3N1ePPvqo6tatq8jISM2ePVsfffRRqXlnzpyptLQ017Bv3z4LIgYAAAAA3+KsHwBOxkOrCcOQjh2zZqjsjWVHjx7VDTfcoM6dO6tt27YaMmSINm/eLEm65pprdPfdd2vEiBFq1qyZMjMzNXToUL3xxhuu97/wwgtq166d2rRpo+HDh2v69Om65pprJEm7d+9WnTp1XPMOHTpUCxYs0MiRI9WmTRt169ZNX3/9tWv6l19+qQEDBig2NlaxsbF67LHHKrcyAICadZKWgnbJf+S+4BQbG6s6deooKyvLNc7hcLh9X0XCw8PVoEEDtwEAymJV/uPcDwgwQdorB+zJLud+Evmvsug+FABOxkMmysqS6te3IBZJmZlSRETF57/44ovVq1cvbdu2TWFhYfr44481YsQIbdu2TZK0bNkyrVixQp07dy713i+++EIPP/ywPv/8c3Xt2lU//fSTzj33XF144YVlft7zzz+vjz/+WB06dNB//vMfXXXVVdq9e7ckKSsrS6+99po6duyovXv3qkePHho5cqS6du1aqW0AAKghJ2kpaJf8R+4LTnXq1NE111yjGTNm6Nlnn1VhYaFmzZqlK6+80urQANicVfmPcz8gwNB9KGzELud+EvmvsmgpCAAB7Mcff9SOHTv02GOPKSwsTJI0cuRIDRs2TG+++aYk6bzzzlOXLl3kcDjkOOGutUWLFumuu+5yJa5evXpp0qRJ5X7mddddpw4dOkiS/vnPf2rPnj1KTk6WJI0aNUrt27fXn3/+qV9//VVNmzbVb7/95tV1BgBUQwDcvUzuC27z5s1Tbm6uWrdurVNOOUUdO3bUgw8+aHVYAFDjyH8AgGBE/qs8WgoCQBXUq2fetWLVZ1dUQkKCOnbsqNBQ9919hw4dXM/OiY2NLfP9O3fu1K233uo2rmHDhjp8+HCZ72ndurXrdd26dRUeHq7MzEw1adJEjz/+uF588UWdcsopateunQzDUF5eXsVXCABQs05SFLRD/iP3BbeIiAgtXbrU6jAABBir8h/nfgAAq9jh3E8i/1UFRUEAqAKHo3LN2K0SExOjXbt2qbCwULVq1XKNT0xM1ODBg3XkyBGFlNNVXOPGjfXXX3+5jdu1a1eVYklISNDDDz+svXv3KjIyUpLZRB8AYB92yH/kPgCAt5H/Kof8B5QhAHrlQPCwQ+6TyH9VQfehABDA+vXrp5YtW+quu+5Sfn6+JOmTTz7R+vXrdfnll5/0/RMmTNDcuXNdyXH16tX64IMPqhRLXl6eCgsLlZaWJklaunSp/vjjjyotCwCAspD7AADBiPwH2ADPFAS8jvxXebQUBIAAVqtWLX388ceaMWOGqyl9t27d9OWXX6pRo0Ynff/UqVP1999/a+DAgQoNDdWwYcN03XXXKT09vdKxdOvWTbfeeqv69++vunXr6rLLLtOAAQOqsloAAJSJ3AdUU8lWDFy8BGyD/AcACEbkv8pzGAZH+WVJT09XVFSU0tLS1KBBA6vDAeBrxy+I5Lz8shLj49WuXTvVqVPH4qCsN3HiRPXr169Uf9s1KScnR4mJiR6/A/bV3sc2BYLYW29JEyZIknKys8vc9wYbK3KfRP7zJbZnCcnJUtOm5uuDB6UWLayNB/Cx8va9wYb8F/jYnj52553SY4+Zr7kkDz9D/isW6PmP7kMBAGX69ddftWPHDtfv7777rlauXKmJEydaGBUAADWH3AcACEbkPwBAMArG/Ef3oQCAMh09elT/+te/lJSUpNDQUHXp0kVffPGFmjdvbnVoAADUCHIfACAYkf8AAMEoGPMfRUEAQJkGDRqkLVu2WB0GAMBX6MaI3AcACErkPwBAMArG/Ef3oQBwMlwgBQAAAAAAAADYHEVBAAAAAAAAAAAAIMBRFAQAAAAAAAAAAAACHEVBAAAAAAAAAPBjhmFo6dKlGjBggGtcfn6+HnjgAfXs2VMxMTE666yztHXrVuuCBAD4vVCrAwAAAAAAAAAAeLZixQrNmDFDWVlZql27tmv8H3/8oaNHj+q7775TRESEnn/+eY0cOVK7du1ymw8AgCK0FAQAAAAAACaHw+oIAAAnyMzM1Jw5c7R48WK38aeccoqefPJJRURESJKmTJmiY8eO6c8//7QiTACADdBSEAAAAAAAlGYYVkcAAJA0btw4SdLatWvLnS8rK0tZWVmKioryQVQAADuiKAgAAAAAAAAANnfvvfdq6NChat26tcfpubm5ys3Ndf2enp7uq9AgcbMNAL9A96EAAAAAAKA0uhIFAFvIzs7Wtddeq6+++kqvvvpqmfPNnTtXUVFRriEmJsaHUQIA/AFFQQCoCsOQjh2zZqjEnWVxcXF66aWXdNZZZ6lx48YaNWqU/v77b1133XWKjY1VbGysli1bJkkqLCzU7Nmz1aVLF7Vr107XX3+9jh07JknKz8/XlClT1K5dO8XExGjIkCHatWuX63McDoc+/PBD9e/fXy1atNCwYcO0f/9+725zAID1yH/kPwAIRlblv0q2KiL/BaeEhAT17dtXtWrV0rp169S0adMy5505c6bS0tJcw759+3wYKbjZBrbCuV/A5j6KggBQFVlZUv361gxZWZUK9a233tKKFSv0119/KSUlRb1799Y555yjPXv26L///a8mT56sY8eO6f7779fmzZv1ww8/aOfOnSosLNR9990nyUyM8fHx+uOPP7Rv3z716tVL99xzj9vnLF26VKtXr9b+/fvVuHHjUtMBAAGA/Ef+A4BgZFX+q2Tuk8h/wSY1NVXDhg3TLbfcohdffFF16tQpd/7w8HA1aNDAbYAP0X0o7IRzv4DNfRQFASDATZs2TREREapbt64mTJigRo0aaeLEiZKkc845R2FhYdq5c6cWLFighQsXqn79+qpVq5Zuv/12vfvuu5KkevXq6dprr1VmZqY2btyo+vXr69dff3X7nLvvvtv13muvvVbff/+9z9cVAFBNAXShgvwHAAhG5L/g8vbbb6t79+765z//aXUoAGAZcl/lhFodAADYUr16UmamdZ9dCc2bN3e9joyMVKtWrdymR0ZGKi0tTRkZGTr77LNd4w3DUObxdUxMTNRVV10lp9Opbt26qaCgQHl5eW7LKfkg84YNG7reCwAIIOQ/8h8CXwDdHAB4jVX5r5K5TyL/BZudO3dq3bp1iouLcxt/11136YYbbrAmKACBgXO/gM19FAUBoCocDikiwuoovCY0NFTh4eHasmWLGjZsWGr6rFmzdN5557ma1L/33nv67rvvfB0mAMBq5D/yHwAEI/If+c9PDB06VNu3b3f9/uijj+rRRx+1MCJUCs8UhJ2Q+wI299F9KABAISEhuuKKK3THHXcoOztbknTgwAGtX79ekpSbm6vU1FRJUnJysubPn29ZrAAAeAv5DwAQjMh/gEVojQ9YhtxXjKIgAJxMkBy0PfXUU6pdu7a6dOmiDh06aNy4ccrPz5ck3X///fr222/Vpk0bXXTRRbrsssssjhYAAO8g/wEAghH5DwAQbMh9JodhBMnV7ipIT09XVFSU0tLS1KBBA6vDAeBrx7t1yFm8WIkDB6pdu3aqU6eOxUEFp5ycHCUmJnr8DthXex/bFAhib7whXX65JCknO7vMfS98g/znO2zPEo4ckZo0MV8fOCC1bGltPICPlbfvhW+Q/3yH7eljM2ZIjz9uvuaSPPwM+c96vsp/tBQEAAAAANje/PnzFRUVpbi4ONeQkJBgdVgAAAAA4DdCrQ4AAAAAgB/i7mXYTGpqqm655RbNnj3b6lAAAAAAwC/RUhAAAAAAYHspKSmKjo62OgwAAAAA8FsUBQEAAAAAtpeamkpREAAAAADKQVEQAAAAQGl0HwqbSU1N1T333KOYmBgNGzZMq1atKnPe3Nxcpaenuw0AAAAAEOgoCgLAyRy/KOp0Oi0OJHix7QHARzwUAtkHW4dtXznLly/XgQMHlJiYqJtuukkXX3yxfvzxR4/zzp07V1FRUa4hJibGx9EC8Hfsg63DtgcA67APto6vtn2oTz4FAGwsLC9PISEhOnDggJo2baqwsDA5HA6rwwoKhmEoLy9PSUlJCgkJUVhYmNUhAUDQCKtdm/xnEfJf1YSEmPe8hoaGauzYsfr888/1wQcfqHfv3qXmnTlzpm677TbX7+np6RQGAUiSwsLCyH8WIf8BgHXIf9bxdf6jKAgAJxFiGGrXrp0OHjyoAwcOWB1OUKpXr57atm3rutgHAKh5ISEh5D+Lkf+qp7CwsMwT6vDwcIWHh/s4IgB2QP6zHvkPAHyP/Gc9X+U/ioIAUAFhYWFq27atCgoKVFhYaHU4QaVWrVoKDQ3l7iQA8DXDIP9ZiPxXeZ9//rnOPfdchYSEaOXKlXrvvff07bffWh0WABsi/1mH/AcA1iH/WceX+Y+iIABUkMPhUO3atVW7dm2rQ0EQMwxDr776qp555hl99913Hufp1auXkpOTXX+rp59+ut5//31fhgkggJD/YBfz58/XP/7xD9WrV0+xsbH68MMP1a1bN6vDsh8uxAOSyH8AgOBE/gt8FAUBALCJFStWaMaMGcrKyir34Cw1NVXffvut2rVr58PoAAQcw7A6AqBSVqxYYXUIgYf9AAAA3kNeBeAH6JwbAACbyMzM1Jw5c7R48eJy50tJSVF0dLRvggIAAAAAAABgC7QUBADAJsaNGydJWrt2bZnz5OfnKysrS1FRUT6KCkDA4k5mAAAAwHvoohuAH6ClIACcDBdFYSMpKSlyOBzq0KGDOnfurOuvv16HDh0q9z25ublKT093GwAAAAAAgBdxfQmAH7BtUdAwDC1dulQDBgwoc55evXqpdevWiouLU1xcnMaOHevDCAEA8L3mzZuroKBAiYmJ2rBhg2rVqqWRI0fKKOfkY+7cuYqKinINMTExPowYgN/iogUAAAAAAAHFlt2HrlixQjNmzFBWVpZq165d5nypqan69ttv1a5dOx9GBwCAtRzHuyRp3LixnnnmGUVFRSkxMVHt27f3OP/MmTN12223uX5PT0+nMAgAAOjmDAAAAAgwtiwKZmZmas6cOYqMjNTUqVPLnC8lJUXR0dG+CwwAAD9jGIacTqfCwsLKnCc8PFzh4eE+jAqALdBSEAAAAPAebrYB4AdsWRQcN26cJGnt2rVlzpOfn6+srCxFRUX5KCoAAKyXkJCgwsJCde7cWbm5ubrtttsUHx+vNm3aWB0aAAAAAADBi5vuAPgB2z5T8GRSUlLkcDjUoUMHde7cWddff70OHTpU7ntyc3OVnp7uNgAIUhyowUZee+01TZ8+XZKZ/y688EK1bt1a3bt3V0FBgd555x2LIwRgS+RCAAAAv2EYhpYuXaoBAwa4jd+yZYsGDBig2NhYde/eXStXrrQoQgCAHdiypWBFNG/eXAUFBXI4HDpy5IjuvvtujRw5Ups2bXI9a+lEc+fO1ezZs30cKQAAlTN06FBt377d9fuVV16pK6+8UpLUr18/7dy506rQAACA3dG1GQD4nRUrVmjGjBnKyspS7dq1XeMzMjI0cuRILVmyRMOHD9dXX32l0aNHa/v27WrRooWFEQMA/FXAthSU5Cr+NW7cWM8884x+//13JSYmljn/zJkzlZaW5hr27dvnq1AB+JuSrSNoKQEACEbkPwAAAL+QmZmpOXPmaPHixW7jly1bpn79+mn48OGSpCFDhmjw4MF68803rQgTAGADAdtS8ESGYcjpdCosLKzMecLDwxUeHu7DqADYAndLAwAAIBhxcwAA+IVx48ZJktauXes2fsOGDRo0aJDbuPj4eG3dutVHkQEA7CZgWwomJCTojz/+kGQ+K3D69OmKj49XmzZtLI4MgC1wAQQAEOzIhQAAAH7twIEDat68udu4Zs2a6ciRIx7nz83NVXp6utsAAAguAVUUfO211zR9+nRJUkpKii688EK1bt1a3bt3V0FBgd555x2LIwRgS1wUBQAAAAAAfqawsFDGCdcsCgsLXY9UOtHcuXMVFRXlGmJiYnwRJgDAj9i6+9ChQ4dq+/btrt+vvPJKXXnllZKkfv36aefOnVaFBsDuKAQCAIIRz9QFwP8+ANhGo0aNlJyc7DYuKSlJLVq08Dj/zJkzddttt7l+T09PpzAIAEEmoFoKAoDXlLwYwjMFAQAAAACAn+nTp4/Wr1/vNm7dunUaOHCgx/nDw8PVoEEDtwEAEFwoCgIAAAAAAACAzVxxxRVatWqVVq9eLUn69NNPtX37do0fP97iyOARN50D8AO27j4UAGoM3SYBAIIduRAAAMCvtWnTRm+88YZuvPFGpaSkqGPHjvr4448VERFhdWgAAD9FURAAToaLogAAAAAAwGJDhw7V9u3b3cadf/75pcYBAFAWug8FAE8oBAIAgh25EAAAAACAgEJREAAAAAAAmHjeEQAAABCwKAoCgCe0jgAABDtyIQAAAAAAAYWiIAAAAAAAKI2bAwAAAICAQlEQADzhAggAINiRCwEAAAAACCgUBQEAAAAAAAAAAIAAR1EQADyhdQQAINiRCwEAAADvcTisjgAAKAoCAAAAAALL1KlT1bVrV6vDAAAAAAC/QlEQADyhdQQAINiRC2FTe/fu1auvvmp1GAAAAADgdygKAgAAAAACxq233qpJkyZZHQYAAAAA+B2KggDgCa0jAADBjlwIG1q+fLlSUlI0btw4q0MJDDz7CAAAAAgooVYHAAB+j4uiAIBgQc6DjR04cEDTpk3TypUrdfDgwXLnzc3NVW5uruv39PT0mg7PPigEAgAAAAGLloIA4AkXRQEAwY5cCBtxOp2aOHGiZsyYoS5dupx0/rlz5yoqKso1xMTE+CBKAAAAALAWRUEA8KTkhVDulgYAAPBrDzzwgCIjIzVt2rQKzT9z5kylpaW5hn379tVwhAAAIOhxfQmAH6D7UAAAAACl0VIQNvL888/r2LFjatiwoSSpoKBA2dnZio6O1ubNm9WpUye3+cPDwxUeHm5FqPbCfgAAAAAIKBQFAcATLoAAAADYxonPEFy7dq2mTp2q7du3WxQRAAAAAPgfug8FgJOhQAgACEbkPwAAAAAAAgpFQQDwhAuhAIBgRP5DgBg6dCitBAEAAADgBBQFAQAAAAAAAAAAgABHURAAPKGlBAAgGJXMf+RCAAAAAAACCkVBAAAAAAAAAABqksNhdQQAQFEQADyidQQAIBjRUhAAFywBwFb279+vkSNHqnXr1mrfvr0efPBBq0MCAPgxioIAAAAAAAAAYENXXXWVevbsqb/++kvff/+93n33XS1ZssTqsAAAfoqiIAB4QusIAEAwoqUgAP73AcBWtmzZookTJ8rhcKhRo0a66KKL9P3331sdFgDAT1EUBAAAAGCiGAAAAGArEydO1KJFi5SXl6c9e/boww8/1Lhx46wOCwDgpywpCh45csSKjwWAiuOiKLyM3AfAdsiF8DFypR9iPwAA1VbT+e3BBx/UqlWrFB0drXbt2unss8/W0KFDPc6bm5ur9PR0twEAEFwsKQp26NBBV199tTZu3GjFxwMA4HPkPgC2QAEAFiJXAgACUU3mt8LCQp133nm64YYblJaWpv379+unn37SggULPM4/d+5cRUVFuYaYmBivxwQA8G+WFAV3796tvn37asqUKerbt6/++9//Kicnx4pQAMAzLorCy8h9AGyHXAgfI1cCAAJRTea31atXKy8vT7fddptq166tli1bav78+Xr00Uc9zj9z5kylpaW5hn379nklDlSQw2F1BABgTVEwOjpaN910k7Zu3apnn31Wmzdv1imnnKI77rhDO3futCIkACgbF0XhBeQ+ALZAzoOFyJUAgEBUk/ktLy9PoaGhbuNCQkKUl5fncf7w8HA1aNDAbQAABBdLioIltW3bVh06dFD9+vX1ww8/6Oyzz9bEiROVlpZmdWgAghkXRVGDyH0AbIFcCAuRKwEAgcjb+e3MM8/UoUOH9Prrr0uSMjIydM899+jSSy/1ZtgAgABiSVEwNzdXb775pi644AL16tVLhw4d0jvvvKM1a9Zo165d6tatmy6//HIrQgMAU8kLoVwUhReQ+wDYAvkPFiJXAgACUU3mt6ioKH3++edasmSJ4uLi1KtXL3Xr1k2PP/64l9cCABAoQk8+i/c1b95cp5xyiqZMmaIPPvhA4eHhrmm1a9fWfffdp9atW1sRGgAANYLcBwBA+ciVAIBAVNP5rUePHlq5cqU3QgUABAFLioIfffSRBg8e7DbO6XTq0KFDatWqlSTp66+/tiI0ADDRUgJeRu4DYAvkP1iIXOknHA6rIwCAgEJ+AwD4E0u6D73mmmtKjQsJCdGwYcNcv3fo0MGHEQFAObgoCi8g9wEAUD5ypR+iQAgA1UZ+AwD4E5+2FHz//feVn5+vzMxMvfXWW27TEhISlJOT48twAKBsFALhJeQ+ALZCS0FYgFwJAAhE5DcAgD/yaVHwyy+/1G+//abMzEw9++yzbtMaNmyoV1991ZfhAEDFcFEU1UDuA2ArFAVhAXIlACAQkd8AAP7Ip0XBp59+WpLUqVMnrVmzxpcfDQCVw4VQeIm3c59hGHr11Vf1zDPP6LvvvvM4z5YtW3TDDTfo4MGDioiI0FNPPaXzzjuv2p8NAEBN4DzRj3FMDABVRn5DKXTLDcAP+LQoWOTPP/+04mMBoGq4GAIv8EbuW7FihWbMmKGsrCzVrl3b4zwZGRkaOXKklixZouHDh+urr77S6NGjtX37drVo0aLaMQAIcLQUhIU4TwQABCLyGwDAn/isKHjvvffqoYcekiTdeOONZc73zDPP+CokACgbF0LhBd7OfZmZmZozZ44iIyM1depUj/MsW7ZM/fr10/DhwyVJQ4YM0eDBg/Xmm29q+vTplVwDAEGNXAgf4DwRABCIyG8AAH/ls6Jgz549Xa+bN29e7eXRfRoAn+GiKKrI27lv3LhxkqS1a9eWOc+GDRs0aNAgt3Hx8fHaunVrtT8fQBAg58HHvJ0rAQDwB+Q3AIC/8llRcMKECa7Xs2bNqtay6D4NQI2j+zR4gTdzX0UdOHBAw4YNcxvXrFkzbdy4scz35ObmKjc31/V7enp6jcUHwEbIf/ABK3IlAAA1jfwGAPBXIVZ86Lvvvqv9+/dLknJycjRt2jRdddVVOnToUIXeX9R92uLFi8ucp7zu0wAA8LXq5r6KKiwslHHChfzCwkI5ynmg+dy5cxUVFeUaYmJivBoTABuhEAgL+SpXAgDgS+Q3AIA/saQoePPNN6tJkyaSpAceeEB79+5Vx44dy3w+0onGjRunkSNHljsP3acBqBZaCsLLqpv7KqpRo0ZKTk52G5eUlFRuK/mZM2cqLS3NNezbt8+rMQGwKfIffMwbufLRRx9Vly5d1LZtW/Xs2VMfffRRTYUbuMq5kQgAUHm+OhcEAKAifNZ9aEl169ZVeHi4srKy9PLLL+uXX35RkyZN1KVLF699Bt2nAQD8iS9ynyT16dNH69ev12233eYat27dOl122WVlvic8PFzh4eFejQOATXFTDCzkjVwZHx+vW2+9VbVr19bXX3+t888/X3/99ZcaN25cg5EDAFA2X50Lwga48QaAH7CkKNi+fXstXrxYW7du1XnnnacmTZrIMAwdPXrUa59R1e7TZs+e7bUYANgYF0XhZb7IfZJ0xRVXaN68eVq9erWGDRumTz/9VNu3b9f48eO9+jkAAHibN3LlkCFDXK8HDx6sevXqKSkpiaIgAMAyvjoXBACgIiwpCj799NO6/vrrFR4ertdee02StGbNGrcTuOqqavdpJVtWpKen81wlABQF4RU1mftee+01bd68WQsWLFCbNm30xhtv6MYbb1RKSoo6duyojz/+WBEREdX+HABBgJtiYCFv5sqcnBw999xz6t+/v7p27ertUAEAqDBfXAcFAKCiLCkKdurUSV999ZXbuGHDhpXq7rM66D4NQLVwIRRe5s3cN3ToUG3fvt31+5VXXqkrr7zS9fv555/vNh0AADvwRq5MSEjQ0KFDtX//fvXt21fLli3zOB+PjgAA+IovroMCAFBRlhQFJSkxMVFbtmxRZmam2/irrrrKK8un+zQA1UJLCdSAms59AFBt5D9YrLq5skOHDtq3b59ycnL03nvvaeDAgVq3bp06derkNh+Pjqgg9gMA4BWcCwIA/IVl3YfefvvtOu2009SwYUPXeIfDUa1kSPdpAAB/VVO5DwC8iqIgLOTNXFmnTh1NnDhRq1at0iuvvKKHHnrIbTqPjgAA+ArnggAAf2JJUXDevHnasGGDTj/99Goth+7TANQYLorCy7yV+wAACFQ1kSvDw8NVr149j+N5dAQAwBc4FwQA+JMQKz40LCyMRAjAPigKwgvIfQBsgZtiYKHq5sr9+/dr2bJlKigokCR9/fXX+vDDD3XppZd6K0QAACqNc0G4OBxWRwAA1hQFR44cqS+++MKKjwaAiuFCKLyM3AfAdsiF8LHq5srw8HAtXrxYrVq1UocOHfTQQw/po48+UseOHb0YZRDgfx8AvIpzQQCAP7Gk+9CsrCxdeumlGjx4sFq3bu027ZlnnrEiJAAoGxdG4AXkPgC2QM6DhaqbK5s0aaIvv/yypsIDAKBKOBcEAPgTS4qCrVu31i233GLFRwNAxXBRFF5G7gNgO+RC+Bi5EgAQiHyV3zZt2qQ77rhDe/bsUX5+vhYtWqSLL764xj8XAGAvlhQFZ82aZcXHAkDVcFEUXkDuA2AL5DxYiFwJAAhEvshv27dv15gxY7R06VINHz5ceXl5Onr0aI1/LgDAfix5pqAkLV++XJMmTXLdsZKYmKj9+/dbFQ4AuOOiKGoAuQ+ArZALYQFyJQAgENV0frvnnnt00003afjw4ZKksLAwNWvWzGvLBwAEDkuKgk888YTuu+8+9e3bV5s3b5YkpaWl6aabbrIiHAAoHxdF4QXkPgC2UDLnkf/gY+RKAEAgqun8lpubq+XLl+vaa6/1yvIAAIHNkqLgCy+8oLVr12ratGkKDTV7MD3ttNO0bds2K8IBgNK4KAovI/cBAFA+cqUfcjisjgAAbK+m89uOHTtUt25drV69Wqeeeqrat2+vKVOmKD09vdS8ubm5Sk9PdxvgQ+RVAH7AkqJgQUGBoqKiSo3PycmxIBoAAGoeuQ+ALXBTDCxErvRD7AcAoNpqOr9lZGSooKBAGzdu1MaNG/XTTz8pKSlJ06dPLzXv3LlzFRUV5RpiYmK8EgMAwD4sKQoOGjRIDz30kCTJcfwOiRdeeEE9evSwIhwAKI2LovAych8AWyDnwULkSgBAIKrp/NakSRPl5ubq0UcfVd26dRUZGanZs2fro48+KjXvzJkzlZaW5hr27dvnlRgAAPYRasWHLliwQGPHjtV///tfHTp0SL1791ZOTo6WL19uRTgAANQ4ch8A26FACB8jVwIAAlFN57fY2FjVqVNHWVlZCgsLk2QWH+vUqVNq3vDwcIWHh3vlcwEA9mRJUXDv3r269dZb9csvvyg2Nlbt27dXfHy8q19tALAcLQXhZeQ+ALZA/oOFyJUAgEBU0/mtTp06uuaaazRjxgw9++yzKiws1KxZs3TllVd6ZfkAgMDi07OrL7/8UpMnT1ZmZqY6deqk/Px8/fbbb7rooovUs2dPNWjQwJfhAEDFcFEU1UDuAwCgfORKAEAg8mV+mzdvnm644Qa1bt1akZGRuuSSS/Tggw96bfkAgMDhs2cK/vrrr7rsssv08MMP6++//9a6deu0adMmJScnq0ePHho+fLjy8vJ8FQ4AlI9CILyA3AfAdmgpCB8jVwIAApGv81tERISWLl2qw4cPa+fOnXrkkUdcXYkCAFCSz4qCTzzxhB544AFdfvnlbuPr1Kmje++9V8OHD9fChQt9FQ4AVBwXRVFF5D4AAMpHrgQABCLyGwDAX/msKPjtt9/q6quvLnP6rbfeqjfeeMNX4QBA+SgEwgvIfQBsh5aC8DFyJQAgEJHfAAD+ymdFwfz8fEVERJQ5vWnTpkpJSfFVOABQPi6KwgvIfQBsjfwHHyBXAgACEfkNHjkcVkcAAL4rCjoqsNMzuPAAwB+xb0IVkfsA2A77JPgYuRIAEIjIbwAAfxXqqw86evSoHn300XLnSUtL81E0AHASHJzDC8h9AGyNXAgfIFcCAAIR+Q0A4K98VhQcPXq0fv/993LnGTVqlI+iAYBK4KIoqojcB8B26D4bPkau9HPsBwCgSshvOCnDoDtRAJbwWVHw5Zdf9tVHAUD1cQEEXkDuA2A75D/4GLkSABCIyG/wiCIgAD/gs2cKAoCt0FICABDsyH8AAACA93B8DcAPUBQEAAAAYOJCBQAAAFDzOO4GYBGKggDgCS0FAQDBjvwHAAAAeA/dhwLwAxQFAeBkuCgKAAgW3BQDAAAA1DyOtQFYhKIgAHjCwRkAAAAAAAAAIIBQFAQAT2gpAQAIRuQ/AAAAoOZxrA3AIhQFAQAAAAAAAAAAgABHURAAPKGlBAAgGJH/YHOrV6/WoEGD1LFjR3Xo0EELFy60OiQAAAAA8BuhVgcAAH6Ji6IAgGBH/oMNLVu2TC+99JK6deumXbt26ayzzlKnTp00YsQIq0OzJ/YDAADUDHIsAIvQUhAAAACAiYsTsLkXX3xR3bp1kyS1b99eEyZM0OrVqy2OymbYDwAAAAABi6IgAHhCS0EAQLAj/yEAJCUlKSoqyuow7MvhsDoCAAACE8faACxCURAAPOHgDAAQjMh/CCCbNm3S8uXLNXHixFLTcnNzlZ6e7jYAAAAAQKCjKAgAJ8MFUgBAsKClPALE22+/rdGjR2vp0qVq165dqelz585VVFSUa4iJibEgSgAAELQ41gZgkVCrAwAAv8RFUQBAsCP/wYYKCwt18803a82aNVq5cqV69uzpcb6ZM2fqtttuc/2enp5OYbAI//sAAABAwKIoCACecDEEABCMyH+wuenTpyshIUGbNm1S/fr1y5wvPDxc4eHhPozMpnimIADYytSpU7V27Vpt377d6lAAAH6KoiAAnAwXSAEAwYKW8rCx7OxsPffcc9q/f3+5BUEAAALR3r179eqrr9Ly3S441gZgEZ4pCACecHAGAAhGFAVhY4mJiXI6nYqPj1dcXJxrOOecc6wOzV743wcAW7r11ls1adIkq8MAAPg5WgoCwMlwYQQAECzIebCx7t27y+l0Wh1GYKH7UACwheXLlyslJUU33XSTvvzyS6vDQUVw3A3AIhQFAcATDs4AAMGOXAgAAOD3Dhw4oGnTpmnlypU6ePBgufPm5uYqNzfX9Xt6enpNh4eSuNkGgB+g+1AA8ITu0wAAwYicB6Ak9gkA4NecTqcmTpyoGTNmqEuXLiedf+7cuYqKinINPH/QQuRYABahKAgAJ8OBGgAgWHBTDAD+9wHANh544AFFRkZq2rRpFZp/5syZSktLcw379u2r4QgBAP6G7kMBwBMuhgAAghFFQQAl0c0ZAPi1559/XseOHVPDhg0lSQUFBcrOzlZ0dLQ2b96sTp06uc0fHh6u8PBwK0LFiTjWBmARWgoCgCdcFIUfys7O1uTJkxUbG6s2bdpoxowZcjqdpebr1auXWrdurbi4OMXFxWns2LEWRAvAlsh5AAAAtnHw4EGlp6fr6NGjOnr0qJYvX65OnTrp6NGjpQqCAABINi0KclEUABCMbr/9djmdTiUkJOjXX3/V2rVrtWjRolLzpaam6ttvv9Xu3bu1e/duvf/++xZEC8CWuCkGAAAAAICAZcuiIBdFAdQ4LorCz2RmZuqVV17RI488otDQUEVFRWnmzJl6+eWXS82bkpKi6Oho3wcJAADsj2NfALCtoUOHavv27VaHgYog3wKwiO2KglwUBeATFAXhZ3744Qe1a9dOjRs3do2Lj4/Xtm3bVFBQ4BqXn5+vrKwsRUVFWREmALsj/wEoiWcKAgAAAAHFdkVBLooCAILRgQMH1Lx5c7dxzZo1U0FBgdLT013jUlJS5HA41KFDB3Xu3FnXX3+9Dh06VO6yc3NzlZ6e7jYACFIUBQEAAICax7E2AIvYrijIRVEAPsFFUfiZwsJCGSf8LRYWFkqSHCXu4m/evLkKCgqUmJioDRs2qFatWho5cmSp95Y0d+5cRUVFuYaYmJiaWQkA/o+cBwAAAABAwLJdUZCLogB8goui8DONGjVScnKy27ikpCTVrVu3VKv4onzYuHFjPfPMM/r999+VmJhY5rJnzpyptLQ017Bv3z7vrwAAe+CmGAD87wMAUPPItwAsYruiIBdFAfgcB2rwA71799aOHTuUmprqGrdu3Tr1799fISFlp3PDMOR0OhUWFlbmPOHh4WrQoIHbAADkPwA8UxAAAAAILLYrCnJRFIBPcCEUfqZFixYaMWKE7r77bhUUFCg5OVlz5szRLbfc4jZfQkKC/vjjD0lmt9jTp09XfHy82rRpY0HUAGyH/AegJPYJAAAAQECxXVGQi6IAfI6LIfATixcv1oEDB9SyZUv17dtXkydP1pgxY/Taa69p+vTpksxn6l544YVq3bq1unfvroKCAr3zzjsWRw7ANug+FAAAAKh5HGsDsEio1QFUxeLFi3XdddepZcuWioiI0B133OG6KLp582YtWLBAKSkpuvzyy5Wdna06depo+PDhXBQFUHFcFIUfatKkiT788MNS46+88kpdeeWVkqR+/fpp586dvg4NQKAg5wFgPwAAAAAELFsWBbkoCqDGcTEEABCMuCkGAAAAqHkcawOwiO26DwUAn+NADQAQjMh/AAAAAAAEFIqCAOAJF0IBAMGI/AcAAADUPI67AViEoiAAeEL3aQCAYET+A8D/PgAAABCwKAoCwMlwYQQAECzIeQAAAAAABCyKggDgCRdFAQDBiJaCAAAAQM3jWBuARSgKAoAnXBQFAAQj8h8AAAAAAAGLoiAAAAAAADBxQwAAADWPfAvAIhQFAcATWkoAAIIR+Q9ASewHAAAAgIBCURAAPOGiKAAgGJHzYHOGYWjp0qUaMGCA1aEAAACUjeNuABYJtToAAAAAAH6Cm2JgYytWrNCMGTOUlZWl2rVrWx0OAACAO4fD6ggAgJaCAOARF0UBAMGI/Acby8zM1Jw5c7R48WKrQ7E3/vcBAKh55FsAFqGlIAAAAADA9saNGydJWrt2rbWBAAAAAICfoqUgAHhCSwkAQDAi/yFI5ObmKj093W0AAMCuVq9erUGDBqljx47q0KGDFi5caHVI8ITjawB+gKIgAHjCgRoAIBhRFESQmDt3rqKiolxDTEyM1SH5D/73AcB2li1bppdeekk7d+7UF198oXnz5mnFihVWh4XykG8BWISiIACcDAdqAIBgQc5DkJg5c6bS0tJcw759+6wOCQCAKnvxxRfVrVs3SVL79u01YcIErV692uKoUMr//md1BADAMwUBwCNaSgAAghH5D0EiPDxc4eHhVocBAECNSEpKUteuXa0OAyfaubP4NcfaACxCS0EA8ISDMwBAMCL/AQAA2NqmTZu0fPlyTZw4sdQ0nqkLAKAoCAAnwwVSAEAwIv8BwYn/fQCwrbffflujR4/W0qVL1a5du1LTeaauHyHfArAI3YcCgCccnAEAghHdhyIADB06VNu3b7c6jMDAfgAAbKGwsFA333yz1qxZo5UrV6pnz54e55s5c6Zuu+021+/p6ekUBq1CjgVgEYqCAOAJF0UBAMGInAcAAGA706dPV0JCgjZt2qT69euXOR/P1PUjHHcDsAhFQQA4GQ7UAADBgptiAAAAbCU7O1vPPfec9u/fX25BEH7G6bQ6AgBBiqIgAHjChVAAQDAi/wFgPwAAtpKYmCin06n4+Hi38R06dNCqVassigonRVEQgEUoCgLAyXBhBAAQjMh/AAAAfq979+5yUmCyH461AVgkxOoAAMAvcXAGAAhGdB8KAAAA1DwKuQAsQlEQADzhoigAIBiR8wAAAICax3E3AItQFASAk+FADQAQLLgpBgD/+wAA1DxaCgKwCEVBAPCEiyEAgGBE/gMAAABqHkVBABahKAgAnpQ8OOMCKQAgGJH/AAAAgJrBsTYAi1AUBABPuGMLABCMuCkGAAAAqHlcdwJgEYqCAOAJF0UBAMGIixMAeLYoAAA1jxwLwCIUBQHAEw7OAADBiJtiAJTEfgAAgJrBzXgALEJREAA84aIoACAYkf8AlMQFSwAAagY5FoBFKAoCgCdcFAUABKPCQqsjAOBPuGAJAEDN4FoTAItQFAQAT7gAAgAIRtwUA4BnCgIAUPO47gTAIhQFAcATLoYAAIIRFycAlMQ+AQCAmsG1JgAWoSgIAJ5wAQQAEIxKdh9KV6IAuGAJAEDN4LoTAIuEWh0AAPgluk8DAASh3Gynwot+oSgIgAuWAADUjJPk2JwcaeFC8+ctt0iRkb4JC0Dgo6UgAJzg8GHpw/eLD85ycygKAgACW3a2dP310rffFOe/rZvzLYwIgGVK3hBHURAAgJpxkhvQ//Uv6c47pX//W7r8cu5XB+A9FAUBoITNm6UePaQVnxVfAPl6TaG+/97CoAAAqEGGIU2aJC1eLIWoOP+9/FKB3nzTwsAAWI8rkAAA1IxybrzZtUt6+eXi3z/5RPrsMx/EBCAoUBQEgON27pTOPVdKTpbatCq+AOLMy9d550m//25hcAAA1JAXX5TefFMKDZVO61HcZWgto0DXXCP9/LN1sQGwGC0FAQCoGeXcePPf/5op+PzzpVtvNcctWuSjuAAEPIqCACDp2DHp4oultDRp4EDp9luLL4A0aZCn1FTpkkukzEwLgwQAwMt+/lmaPt18PWeO1DCqOP/16FKgnBxp/HjyHxBU6D4UAICaV06O/fBD8+cVV0g33mi+XrFC2r/fB3EBCHgUBQEEPcOQpkyRfvlFat5ceucdqU5Y8cFZz675atnSbCk4eTK9KAEAAkNmpjRhgpSTI11wgXT77ZLy8lzTJ1ycrzZtpD/+kG6+2bo4AViIA18AAGpGGUXBXbukbdukWrWk//f/pI4dpbPOMlPy//7n4xgBBCSKggCC3qJF5oFVrVrS26/nq9VLD0gbN7qmhylfb71lTl+2TFq40MJgAQDwkn/9S9q+XWrVSnrlFSnk70Pmw3WPiwgv0P/+J4WEmM80eeMNC4MFYA1aCgIAUDPKuPGmqJXg4MFSo0bm63/8w/y5dCn36wCoPoqCAILaV18V98/+2GPSWUc+kGbNkl5/vXim/Hydeab0+OPmr7ffLn39tc9DBQDAa55//nghMMRMeU2bSrrhBveZCgo0eLB0zz3mr1OmSAkJPg8VgJW48ggAQM0o48ab9983f44ZUzxu/HgpPFz69Vdp69YajwxAgLNlUTA7O1uTJ09WbGys2rRpoxkzZsjpYUe6ZcsWDRgwQLGxserevbtWrlxpQbQA/NVPP5nPCSwslCZOlG65RW4tJFyOd6U2fbp0+eVSQYH5vm3bfBouQP4D4BVr1kg33WS+fughacgQmVcYPvjAfcaCAknSv/8tnXGGlJ4ujRghHT7s03CBSqlorkQ5eKYgANgKuc+mPHxHhw9L335rvh47tnh8dLQ0apT5evHimg8NQGCzZVHw9ttvl9PpVEJCgn799VetXbtWixYtcpsnIyNDI0eO1EMPPaQ9e/bo2Wef1aWXXqpDhw5ZFDUAf/Lll9KwYdKRI1L//tKLL0oOh6SjR0vPnJ8vyZz+4otS795ScrL5/q++8mnYCHLkPwDV9f775rNJ8vPNO47/7/+OT7j33tIzH89/oaHS229LcXHSzp1mV0a//+6zkIFKqUiuxElQFAQAWyH32UifPsWv//671OQ33zTTcL9+UkyM+7QpU8yfixdLf/1VgzECCHi2KwpmZmbqlVde0SOPPKLQ0FBFRUVp5syZevnll93mW7Zsmfr166fhw4dLkoYMGaLBgwfrzTfftCJsAH6goMBsHTFunHTuuVJKihQfL61cKdWrd3ym3btLv/GPP6QHHpBWrlTEn1u1atHv6tNHSkqSzj5bmjxZ+u03eldCzSL/AaiqggJp7VqzC6KLL5ays6ULLjCfSeJwHJ/pt9+K3zB6tPnziSfMLkVXrFCr5J+16o0kxcSYabFPH2nmTM9pE7BKRXMlTqLkQS0HuADg18h9NlMyr159tdukjAzz8FuSJk0q/dZhw6RBg6ScHHP68U6tAKDSQq0OoLJ++OEHtWvXTo0bN3aNi4+P17Zt21RQUKDQUHOVNmzYoEGDBrm9Nz4+Xlt92PHym29Ke/eWPf1k51cVOf+q7jL4DHt9hj/EYKfPyMoyuzpLTzfvotqxo/igyeGQ5o7ZqNv6faPaz+SbE/LzpS++8LzAWbNcL6MlbexxqlZ3P1uf/9ZGelH674tSw2ipYau6+unMaYqMlCIjpVq1zM9yOMznNhW9Lhpg6tSp+Bo0PLNT/ps/39XroEf+so+w+jP8IQY+IzA/IyfHzH1padKhQ9L27WZOlMxc9MLoT3R1v98U+sTx3JedbVb6JDNZrl4tffih+ftzz5mDpPaSdjdspM9aXaK1Bzopf55Di+ZJjRtL6tBRu08bo4YNzeed1KrlPpDzPBs82OyxAN5R0VxZE/7+23xOZ5Hy6mpVmeaNZVR0+U2SCzT9+Ot35/6hH3sO9NlnV3ea02n+LG+o7DxFivZjJY/jTzyur8nfqzq+OsuygpX5gnX2ncsuK90KClVjZe6TzMeyFF1GqW4OqG6e8PdlNUn5Q3f9+GPxhPx8PXbVLzrUtKcMw7xhfe9eqU0b6ZprVIrDIb3wgnlz3pdfSqeeat7w3qiRFBZWPE9ZP8uaBsB3br3VPD+2mu2KggcOHFDz5s3dxjVr1kwFBQVKT09Xo0aNXPMNGzas1HwbN24sc9m5ubnKzc11/Z6enl6tWJ97zrwrG4D/aNzYLD7deqvU46NV0t33lJ4pNFT65hvzyunXX0szZpjjHQ7X0VytbT/rXP2sc0u+76iUfLSxpv02raZXI+CMHUtR8GTslP/uvtssSgDwH0X5b8YMqevs16S73/A8U4cO5lWFli2lgwdLzRKSmqL/l/qi/l/JkUekD46M1t2bxtRU+AHrkUcoCnpTRXOl5P3cd/CgdOed1VqE3/g/ve96verjY3r2YwuDARCQ4uMpCnpLZXKf5P389913xZdMUL7JWlNq3O+vbtbL6un6PTpaevddqW5dz8vo3l366COzsL5jhzkAsI+bb6YoWCWFhYUyTrgVo7CwUJLkKHGLQ1nzOcq5DWLu3LmaPXu212I97zypbdvy5znZXRlMZzrTqz69Xj2pQQNzaNbMPHhq29as9UmSdp8q/eMf5sXP2rWLh7PPlgYMMOfp31+64w6zyUVkpNnU4j//MfsOPXbMVfnIz5eOJBs6kltfDww3Z8/IkAoLT37XMdy71Ydndsp/V1zhehRZmazePzCd6YE8vU4dM/dFRZl1vm7dpPbtS5x8DB5s5r6i/Ff0evRoc6a4OLOJfX6+2ewvPd1sPbhvn/T552ZSPd4cODfX7I67cVRvzT7VfJ2XZ+Y/p9P8eXxXBQ9OOcXqCAJLRXOl5P3c17ChdNVV7uNKfuSJ/7dVmeaNZVRk+bn501X4wn0yHCGKGz9ANzXz3WdXd5qnnjkcjuqPL/qzKnkcX/IYv6Z/r+r46iyrpvnqfIh18b/PkMxDCXhHZXKf5P3817mze/6rbg6obp7w52W1SDpD274drZ1xw1UvO0WNjyYovldHNTteIG/VSrr8cqlpU5Xr3HPN53wvXy79+qt57Sk/3/N+3NM+v+R0AL7luiZtMdsVBRs1aqTk5GS3cUlJSapbt66ioqJOOl+LFi3KXPbMmTN12223uX5PT09XTDVuXZo5s8pvBeALF11kDhXRoIH5MyLC4z93bUktjg9c30NNsFP+e+mlKr8VgC/ccIM5lCckxCwISmYOHDPGfH3TTW6zhUtqeXw4y8thApVV0VwpeT/3tW3r3n2ovdWTns2XHA4FSONHAAhYlcl9kvfz39lnmwMqoqekD9SjxJiq3h/dsKF5jzsAVIWf1CYrrnfv3tqxY4dSU1Nd49atW6f+/fsrpESptU+fPlq/fr3be9etW6eBA92fh1BSeHi4GjRo4DYAAOAPyH8AAJSvorlSIved1MmaJAMA/EJlcp9E/gMA2LAo2KJFC40YMUJ33323CgoKlJycrDlz5uiWW25xm++KK67QqlWrtHr1aknSp59+qu3bt2v8+PEWRA0AQPWQ/wAAKF9FcyUAAIGC3AcAqCzbFQUlafHixTpw4IBatmypvn37avLkyRozZoxee+01TZ8+XZLUpk0bvfHGG7rxxhvVrFkzPfTQQ/r4448VERFhcfQAAFQN+Q8AgPKVlSsBAAhU5D4AQGU4jBOfRguX9PR0RUVFKS0tjeb0AOCn2Fd7H9sUAPwf+2rvYnsCgD2wv/YuticA2IM399e2bCkIAAAAAAAAAAAAoOIoCgIAAAAAAAAAAAABjqIgAAAAAAAAAAAAEOBCrQ7AnxU9bjE9Pd3iSAAAZSnaR/OIXO8h/wGA/yP/eRe5DwDsgfznXeQ/ALAHb+Y/ioLlyMjIkCTFxMRYHAkA4GQyMjIUFRVldRgBgfwHAPZB/vMOch8A2Av5zzvIfwBgL97Ifw6DW2vK5HQ6deDAAUVGRsrhcFRrWenp6YqJidG+ffvUoEEDL0XoH1g3+wnU9ZICd90Cdb2k6q+bYRjKyMhQq1atFBJCr9jeQP6rGNbNfgJ1vaTAXbdAXS+J/OdvvJn7AkEg/+9VFdukNLaJZ2yX0ry5Tch/3lXR/MffddWx7aqObVd1bLuq89dt5838R0vBcoSEhKhNmzZeXWaDBg386o/Jm1g3+wnU9ZICd90Cdb2k6q0bd4h6F/mvclg3+wnU9ZICd90Cdb0k8p+/qIncFwgC+X+vqtgmpbFNPGO7lOatbUL+857K5j/+rquObVd1bLuqY9tVnT9uO2/lP26pAQAAAAAAAAAAAAIcRUEAAAAAAAAAAAAgwFEU9JHw8HDNmjVL4eHhVofidayb/QTqekmBu26Bul5SYK8bAvv7Zd3sJ1DXSwrcdQvU9ZICe91gf/x9lsY2KY1t4hnbpTS2if3xHVYd267q2HZVx7arumDYdg7DMAyrgwAAAAAAAAAAAABQc2gpCAAAAAAAAAAAAAQ4ioIAAAAAAAAAAABAgKMoCAAAAAAAAAAAAAQ4ioJeZBiGnnnmGfXq1UuxsbHq3bu3Vq9e7TbPsmXL1K1bN7Vp00Znn322EhMTXdOys7M1efJkxcbGqk2bNpoxY4acTqevV6NcWVlZmjlzpqZNm+Y2PjU1VbVq1VJcXJxreOSRR1zT/X3dylovyf7fWUmjR49W8+bNXd9Rv3793KaXt652YLfvoyzz589XVFSU2/9TQkKCJGnLli0aMGCAYmNj1b17d61cudLiaE/OMAwtXbpUAwYMcBt/snV56qmn1LFjR7Vu3VpjxoxRcnKyL8NGJZD/yH/+tl4nIv/ZA/nPRP6DlQJlf1JZq1ev1qBBg9SxY0d16NBBCxcudE3jf1aaOnWqunbt6vo92LfJpk2bNHjwYMXGxqpVq1Z67733JAXvdtm/f79Gjhyp1q1bq3379nrwwQdd04J1mwSC6p7jIXhzalVVJxfDVNl8DVNV87qtGfCajIwM4/LLLzdSUlIMwzCMTz75xIiOjjYOHz5sGIZhrF+/3oiLizP27NljGIZhPPzww0bv3r1d77/hhhuM6667zsjPzzeOHj1q9O3b11iwYIHvV6QMTzzxhNGiRQsjLi7OmDJlitu0hIQEo23btmW+9/+3d+/RUdX33sc/EyJJgDAkhHBLCAFsREQQkcviIMhB5fQRBMSitF7qBdGo3MSzgvYgqITapyoHWm+HUpGWWo8ISC0FuWhFBUSwgEI13CJBTSDJJAYmmcnv+YOHqSFkJgmZ2TN73q+1ZsnsvWfPd/82+X0yfN17wvnY/B1XpJ+zcw0dOtRs2rTpvOsCHWskiLTzUZdf/OIX5r/+679qLXe5XKZz585mw4YNxhhjtmzZYpxOpzl+/HioS6y3v/71r+ayyy4z3bp1M1lZWb7lgY7l9ddfN1dccYU5ceKE8Xg8ZsqUKWbcuHGWHAMCI//Iv3A6rvMh/yID+Uf+wXp2mU8a6p577jGff/65MeZMtnfq1Mn89a9/5WfWGHPkyBHTokUL31wW7WPyxRdfmI4dO/qO3+12m2+//Taqx2XEiBEmJyfHVFdXmxMnTpg+ffqYpUuXRvWY2MGFfsZD9GZqYzU2i3FGQ/MaZzQ21yMdTcEgu+KKK8xf/vIXY4wxt956q3n++ed966qqqkxycrLZvXu3KSsrMy1atDBFRUW+9W+++abp27dvyGuuy3PPPWc+/fRTM2fOnFr/eLhjxw5z+eWXn/d14X5s/o4r0s/ZuXr16mU+/fTT867zd6yRIBLPR12ys7PNs88+W2v5Sy+9ZMaOHVtj2ejRo2uct3DzxhtvmDVr1pjNmzfX+EfRQMcyePBgs2rVKt+6wsJCExsba06cOBGawnHByL/wn5fIvzPIv/BB/pF/sJad5pMLNX36dDNr1ix+Zo0x48ePN9nZ2b65LNrHZPz48Wb+/Pm1lkfzuCQlJZk9e/b4nj/22GMmOzs7qsfErur7GQ9kalOobxbjjIbmNc5obK5HOm4fGkTGGBUVFcnpdEqSPvroIw0ZMsS3PjY2Vv369dPu3bu1c+dOZWZmqm3btr71AwcO1N69e+XxeEJe+/lMmzZNV1xxxXnXFRcXq02bNuddF+7H5u+4Iv2cncvfefJ3rJEgEs9HXeo6T+eeI+nMMYbzOZowYYJGjx5da7m/Y/F4PPrkk09qrE9JSVHXrl21Z8+eoNeMC0f+nRHux0b+nUH+hQ/yj/yDtew0n1yowsJCOZ3OqP+ZXbt2rU6ePKkJEyb4lkXzmLjdbq1du1Z33XVXrXXRPC6TJk3S4sWLVVlZqSNHjmj16tWaMGFCVI+JHTXkMx7I1KZQnyzGGQ3Na5zR2Fy3A5qCQbRo0SIlJiZq8ODBkqSCggK1b9++xjapqak6ceJEnes8Ho9cLlfIam6skydPaufOnerSpYv69OmjJ598UpWVlZLqPu5IODa7nbOSkhJdc8016tatmyZOnKivvvrKt87fsUaCSDwfdSkuLtZjjz2m9PR0jRgxQhs3bpQU+efoh/wdS2Fhobxer1JSUs67HuGP/CP/wg35FxnIP/IP1rLTfHIhtm/frrVr12rSpElR/TNbUFCg7Oxsvfjii7WWR+uYHDhwQAkJCdq0aZMuv/xydevWTffdd59cLldUj8uTTz6pjRs3qk2bNsrMzNQ111yj4cOHR/WY2FFDPuOBTL1Q9c1iNC6vcUZjc90OaAoGgdfr1WOPPab//u//1urVqxUTE+Nbboypta3D4ahznSQ5HI7QFH4Bbr75ZpWXl+vo0aN64403tG7dOs2ePVtS3ccthf+x2e2clZWV6fDhw/rHP/6hnj17auTIkSovL5fk/1gjQSSej7qsXbtWBQUFOnTokB566CGNHz9en376acSfox8K9LMlyTbHGk3IP/IvXI+L/IsM5B/5B2vZaT5prDfeeEM33nijli1bpszMzKj9ma2urtakSZM0a9YsZWVl1VgXrWMinfl9wuPxaNu2bdq2bZs+++wzFRYWaurUqVE7Ll6vV9ddd53uv/9+lZaW6tixY/rss8+0cOHCqB0Tu2nMZzyQqReiIVkc7Rqb1zijsbluBzQFG6lr166+x5gxY3zLCwsLNXz4cO3du1fbt29Xjx49fOuSk5NVVFRUYz+FhYXq0KFDnesSEhJ8l+aHSl3H5s/ZXwok6Uc/+pF+/etf689//rOkuo871MfWmOOKlHN2rrqO9ex5atWqlZ544gnFx8dr+/btkvwfayQI5/PRUGfPU2xsrMaNG6dbb71Vq1ativhz9EP+jiUpKUnGGBUXF593PaxF/tVE/v1rXTjMt+TfGeFyPhqK/CP/YC07zScN5fV6lZ2drTlz5mj9+vW+2/9G68/svHnzlJiYqOzs7FrronVMpDO3t3S73XrmmWeUkJCgxMREzZ07V2vWrInacdm0aZMqKys1Y8YMXXTRRerYsaOee+45PfPMM1E7JpGoqT/jIboztbEak8XRrrF5jTMam+t2QFOwkQ4fPux7rFmzRpLk8Xh03XXXafjw4Vq9erWSk5NrvObKK6/Uhx9+6HteWVmpTz75RIMGDVK/fv104MCBGr8Qbd26VQMGDKjxD46hcL5jayiv16vmzZtLUtgcW2OOK1LO2bnqe6w/PE/+jjUShPP5uFBnz9O550g6c4xnb98RSfwdS8uWLZWVlVVj/fHjx/Xtt9+qT58+oS4V5yD//CP/yL9QC+fzcaHIP/IPoWXn+SSQqVOnKi8vT9u3b1fv3r19y6P1Z/all17Se++9p6SkJLVp00Y33HCDvvzyS7Vp0yZqx0SSMjIyFB8fr4qKCt8yh8Oh+Pj4qB2XyspKxcbG1lgWExOjysrKqB2TSNTUn/EQ3ZnaWI3J4mjX2LzGGY3NdVswaDJ/+9vfTM+ePetcv3LlStO1a1eTn59vPB6Pefzxx83YsWN968eMGWOmTJliqqqqTGFhoendu7d56623QlB5w8yZM8fcd999NZZ9/PHH5sSJE8YYY44fP26GDBlinnjiCd/6SDi28x2XXc6ZMcZ8++23ZufOncYYYzwej3n66afNJZdcYk6dOmWMCXyskSCSzoc/69atM16v1xhzZl5JTk42n3/+ucnPzzdt2rQxGzduNMYY85e//MVkZGSY8vJyK8utl82bN5usrCzf80DH8uyzz5r+/fub4uJi43a7zR133GGmTZtmSe0IjPwj/8LxuM4i/yIH+Uf+wXp2mU8aoqKiwjRr1sx88803tdbxM3vGD+eyaB+TBx980Nxzzz2mqqrKnD592owfP948+uijUTsuJSUlplOnTuYPf/iDMcYYl8tlfvzjH5sHHnggasfELi70Mx6iM1Mb60KyGP/SkLzGGY3N9UhHU7AJ/eY3vzEJCQkmIyOjxmP27Nm+bZ555hnTsWNH0759ezNx4kRz8uRJ37rCwkIzZswYk5KSYjIyMsyiRYusOIyAzvePhy+//LLp2LGjSU9PN1lZWWbBggXG4/H41kfCsZ3vuIyxxzkzxpgjR46YXr16mQ4dOpiuXbuaiRMnmsOHD9fYxt+xRoJIOh/+XH/99aZdu3YmIyPDXH311ebvf/+7b926detMVlaWadeunRk8eLD5xz/+YWGl9XfuP4oa4/9YvF6vmTlzpmnXrp3p2LGjmTJlijl9+nSoy0Y9kX/kXzge11nkX+Qg/8g/WM8u80lD7Nu3zzgcjlq/x4wYMcIYw8+sMbXnsmgek/LycnPbbbeZ1NRU0717d/Poo48at9ttjInecdmzZ4+59tprTUZGhsnMzDQzZ840FRUVxpjoHRM7uNDPeIjOTG2sC8li/EtD8hpnNDbXI53DmHO+MREAAAAAAAAAAACArXATYwAAAAAAAAAAAMDmaAoCAAAAAAAAAAAANkdTEAAAAAAAAAAAALA5moIAAAAAAAAAAACAzdEUBAAAAAAAAAAAAGyOpiAAAAAAAAAAAABgczQFAQAAAAAAAAAAAJujKQgAAAAAAAAAAADYHE1BAAAAAAAAAAAAwOZoCgIAAAAAAAAAAAA2R1MQAAAAAAAAAAAAsDmaggAAAAAAAAAAAIDN0RQEAAAAAAAAAAAAbI6mIAAAAAAAAAAAAGBzNAUBAAAAAAAAAAAAm6MpCNjcp59+qu+++87qMgAAAAAAAAAAgIVoCgI2kJaWpnXr1p133aRJk/TOO++EuCIAAAAAAAAAABBOaAoCUeySSy6Rw+Hw+xg0aJDVZQIAAAAAAAAAgAsUa3UBAC7cqVOndPr06Ua9dtGiRbrlllvqXH/RRRc1tiwAAAAAAAAAABAmaAoCEe748eM6efKkdu/erbFjxzb49a1atVJKSkrTFwYAAAAAAAAAAMIGtw8FItxrr72mpKQkLV26VG63+7zbrFy5Uo8//riWLFkS4uoAAAAAAAAAAEA4oCkIRLCCggItWLBAf/jDH5SWlqZHHnnkvNudPHlSX3/9tQoLC0NcIQAAAAAAAAAACAfcPhSIUOXl5fo//+f/aPz48fqP//gPXX755RowYIDatGmjefPmyeFw+La95557dOedd1pXLAAAAAAAAAAAsBRXCgIR6PPPP9ewYcPUrl07LV68WJLUuXNnvffee/rDH/6g4cOH69SpU/Xa189//nM5HA6/j9OnTwfzcAAAAAAAAAAAQJBxpSAQgf74xz+qV69eeumllxQfH+9b3qNHD+3atUt///vflZCQEHA/H3/8sTwej+/55MmTlZycrAULFtTY7ofvAQAAAAAAAAAAIg9NQSACPfXUU3WuczqduuGGG+q1nzZt2tR43rx5c8XHxyslJeVCygMAAAAAAAAAAGGG24cCESw/P18dOnTQ8ePHrS4FAAAAAAAAAACEMa4UBCKY1+vVt99+K6/XW+c2q1atUmpqao3X1PV9gx6PR1VVVSovLz/v+oSEBDVr1uzCigYAAAAAAAAAACHnMMYYq4sA0DiHDx9WZmam8vPzlZaWVq/XrFq1SuPGjWvU+23evFnDhw9v1GsBAAAAAAAAAIB1uFIQsIFvvvnG7/rY2Fh16NBBkjRmzJg6rxQMpHnz5o16HQAAAAAAAAAAsBZNQcAGrrrqKr/rO3furK+//lqSFBMTo/j4+FCUBQAAAAAAAAAAwgS3DwUAAAAAAAAAAABsLsbqAgAAAAAAAAAAAAAEF01BAAAiiDFGy5Yt06BBg+rcZteuXRo0aJAyMjJ06aWXav369SGsEACApkf+AQCiEfkHAGhqfKcgAAARYt26dZo1a5YqKip00UUXnXebsrIyjR49Wr///e81cuRIvffee7rxxhu1f/9+dejQIcQVAwBw4cg/AEA0Iv8AAMHAlYIAAESI8vJyzZ8/X0uWLKlzmxUrVuiqq67SyJEjJUnDhg3T1Vdfrddffz1UZQIA0KTIPwBANCL/AADBwJWCAABEiAkTJkiStmzZUuc2H330kYYMGVJj2cCBA7V79+4gVgYAQPCQfwCAaET+AQCCgaagH9XV1SooKFBiYqIcDofV5QAAzsMYo7KyMnXq1EkxMVwAX1BQoBEjRtRYlpqaqm3bttX5GrfbLbfb7XteXV2tkydPqm3btuQfAIQp8q+mhuYf2QcAkYn8q4n8A4Do0JT5R1PQj4KCAqWnp1tdBgCgHvLz85WWlmZ1GZbzer0yxtRa5u8DXm5urubOnRvs0gAAQUD+ndHQ/CP7ACCykX9nkH8AEF2aIv9oCvqRmJgo6cxAt27d2uJqAADn43K5lJ6e7puzo11ycrKKiopqLCssLPT7JfM5OTmaMWOG73lpaam6dOlC/gFAGCP/ampo/pF9ABCZyL+ayD8AiA5NmX80Bf04+3/VtG7dmmAEgDDHrU7OuPLKK/Xhhx/W+KC3detW3XLLLXW+Ji4uTnFxcbWWk38AEP7IvzMamn9kHwBENvLvDPIPAKJLU+QfN98GAMBGfvrTn2rjxo3atGmTJOmdd97R/v37dfPNN1tcGQAAwUP+AQCiEfkHAGgorhQEACDCLV++XDt27NDChQuVlpamP/3pT3rggQd08uRJ9ejRQ2+//bZatmxpdZkAADQp8g8AEI3IPwDAhXCYc7+NFj4ul0tOp1OlpaVcQg8AYYq5uukxpgAQ/pirmxbjCQCRgfm6aTGeABAZmnK+5kpBAGgAr9erqqoqq8uIKhdddJGaNWtmdRkAAAAAAAAAENFoCgJAPRhj9M0336ikpMTqUqJSmzZt1KFDB75MHgAAAAAAAAAaiaYgANTD2YZgamqqWrRoQXMqRIwxqqio0HfffSdJ6tixo8UVAQAAAAAAAEBkoikIAAF4vV5fQ7Bt27ZWlxN1EhISJEnfffedUlNTuZUoAAAAAAAAADRCjNUFIHK89ZY0bJiUn291JUBonf0OwRYtWlhcSfQ6O/Z8nyMAAAAAAAAANA5NQdTb+PHS++9LDzxgdSWANbhlqHUYewAAAAAAAAC4MDQF0WAnT1pdAQAAAAAAAAAAABrC1k3Bt99+W127dq3xaN++vVq1amV1aQAQtmbMmKFVq1bVa9uTJ0/qmmuuUVlZ2QW/7xNPPKEpU6Zc8H4AAAAAAAAAALXFWl1AMI0ePVqjR4+usWzKlClKSUmxqCIACH/PPvtsvbdNTk7W5s2bg1gNAAAAAAAAAKAp2LopeK6DBw/qrbfe0j//+U+rSwEAAAAAAAAAAABCxta3Dz3XggULlJ2dLafTaXUpACKcMdL331vzMKZhtZaUlOj+++/Xj370I3Xp0kXDhg3Tjh07JEl33nmnZs+erVGjRik1NVXl5eUaPny4/vSnP/le//LLLyszM1NpaWkaOXKkpk6dqjvvvFOSdPjwYcXHx/u2HT58uBYuXKjRo0crLS1NPXv21Pvvv+9b/+6772rQoEHKyMhQRkaGfvWrXzX+JAAAAAAAAAAA6i1qrhQsLCzU66+/ri+//LLObdxut9xut++5y+UKRWkAIlBFhWTV15OWl0stW9Z/+/Hjx6tPnz7au3evmjdvrrffflujRo3S3r17JUkrVqzQunXr9KMf/ajWazds2KCnn35af/vb33TJJZfos88+07XXXqsf//jHdb7fSy+9pLffflvdu3fXf//3f+v222/X4cOHJUkVFRVavny5evTooaNHj+qyyy7T6NGjdckllzRoDAAAAAAAAAAADRM1Vwq+9tprGjdunFJTU+vcJjc3V06n0/dIT08PYYUA0PQ+/fRTHThwQL/61a/UvHlzSWe+b3XEiBF6/fXXJUnXXXedsrKy5HA45HA4arx+8eLF+s///E9f065Pnz76+c9/7vc97777bnXv3l2SdO+99+rIkSMqKiqSJI0ZM0bdunXTl19+qX379qldu3b6/PPPm/SYAQAAAAAAAAC1Rc2VgkuXLtWzzz7rd5ucnBzNmDHD99zlctEYBHBeLVqcuWLPqveur7y8PPXo0UOxsTWn++7duys/P1+SlJGRUefrv/rqK02fPr3GsqSkJH377bd1vqZz586+PyckJCguLk7l5eVKSUnR//2//1evvPKKevXqpczMTBljVFlZWf8DAgAAAAAAAAA0SlQ0BXfv3q1jx47pmmuu8btdXFyc4uLiQlQVgEjmcDTsFp5WSU9P18GDB+X1etWsWTPf8kOHDunqq6/WiRMnFBNT90Xjbdu21ddff11j2cGDBxtVS15enp5++mkdPXpUiYmJks7cnhQAAAAAAAAAEHxRcfvQdevWadiwYbWulEHjGGN1BQDq66qrrlLHjh31n//5n6qqqpIk/eUvf9GHH36oW2+9NeDrJ06cqNzcXF9jcNOmTVq1alWjaqmsrJTX61VpaakkadmyZfrnP//ZqH0BAAAAAAAAABomKrpk27ZtU79+/awuAwBCrlmzZnr77bc1a9Ys321Ee/bsqXfffVfJyckBXz9lyhR99913Gjx4sGJjYzVixAjdfffdcrlcDa6lZ8+emj59ugYMGKCEhATdcsstGjRoUGMOCwAAAAAAAADQQA5juO6rLi6XS06nU6WlpWrdurXV5VjO4Tjz38GDpQ8/tLYWIJROnz6tQ4cOKTMzU/Hx8VaXY7lJkybpqquuqvVdg8Hk7xwwVzc9xhQAwh9zddNiPAEgMjBfNy3GEwAiQ1PO11Fx+1AAQOPs27dPBw4c8D1/8803tX79ek2aNMnCqgAAAAAAAAAADRUVtw8FADROSUmJHnzwQRUWFio2NlZZWVnasGGD2rdvb3VpAAAAAAAAAIAGoCkIAKjTkCFDtGvXLqvLAAAAAAAAAABcIG4fCgAAAAAAAAAAANgcTUEAAAAAAAAAAADA5mgKAgAAAAAAAAAAADZHUxAAAAAAAAAAAACwOZqCAAAAAAAAAAAAgM3RFAQAAAAAAAAAAABsjqYgAAAAAAAAAAAAYHM0BQEAAAAAAAAAAACboykIAAAAAAAAAAAA2BxNQQBoDGOk77+35mFMvcvs2rWr/ud//kdDhw5V27ZtNWbMGH333Xe6++67lZGRoYyMDK1YsUKS5PV6NXfuXGVlZSkzM1P33HOPvv/+e0lSVVWV7rvvPmVmZio9PV3Dhg3TwYMHfe/jcDi0evVqDRgwQB06dNCIESN07Nixph1zAAAAAAAAAECj0RQEgMaoqJBatbLmUVHRoFL//Oc/a926dfr666918uRJ9evXT//+7/+uI0eO6He/+50mT56s77//Xk888YR27NihnTt36quvvpLX69UvfvELSWeaggMHDtQ///lP5efnq0+fPnrsscdqvM+yZcu0adMmHTt2TG3btq21HgAAAAAAAABgHZqCAGBz2dnZatmypRISEjRx4kQlJydr0qRJkqR///d/V/PmzfXVV19p4cKFWrRokVq1aqVmzZpp5syZevPNNyVJLVq00F133aXy8nJt27ZNrVq10r59+2q8z+zZs32vveuuu/TJJ5+E/FgBAAAAAAAAAOcXa3UBABCRWrSQysute+8GaN++ve/PiYmJ6tSpU431iYmJKi0tVVlZma655hrfcmOMyv//MR46dEi33367qqur1bNnT3k8HlVWVtbYT+fOnX1/TkpK8r0WAAAAAAAAAGA9moIA0BgOh9SypdVVNJnY2FjFxcVp165dSkpKqrV+zpw5uu6663y3E125cqU+/vjjUJcJAAAAAAAAAGgkbh8KAFBMTIx++tOf6pFHHtGpU6ckSQUFBfrwww8lSW63W8XFxZKkoqIiPffcc5bVCgAAAAAAAABoOJqCAABJ0vPPP6+LLrpIWVlZ6t69uyZMmKCqqipJ0hNPPKEPPvhAaWlpuuGGG3TLLbdYXC0AAAAAAAAAoCGioim4fft2XX311crIyFCnTp20cuVKq0uKaMZYXQGA+jp8+LAGDRrke37nnXdq3bp1590mMTFRL774oo4ePaq8vDx9+OGHGjZsmCSpZ8+e2r59u77++mt9/PHHys7O1v79+337MMaoQ4cOvueDBg3S4cOHg3twUejUqVOaPHmyMjIylJaWplmzZqm6urrWdqtWrVKvXr3UpUsXDRgwQB988IEF1QIA0DTIPwBANCL/AADBYPum4P79+zV27Fj913/9l44cOaLDhw/r3/7t36wuCwCABps5c6aqq6uVl5enffv2acuWLVq8eHGNbQ4dOqQ77rhDy5cv19GjR/X0009rzJgxKi0ttahqAAAuDPkHAIhG5B8AIBhs3xR87LHH9NBDD2nkyJGSpObNmys1NdXiqgAAaJjy8nK9+uqr+uUvf6nY2Fg5nU7l5ORo6dKlNbbbs2ePLr74Yl1xxRWSpGuvvVYtWrTQl19+aUXZAABcEPIPABCNyD8AQLDYuinodru1du1a3XXXXVaXAgDABdm5c6cyMzPVtm1b37KBAwdq79698ng8vmVDhw5VcXGxNmzYIElasWKFkpOTdfnll4e8ZgAALhT5BwCIRuQfACBYYq0uIJgOHDighIQEbdq0Sbm5uSovL9e1116rX/3qV2rdunWt7d1ut9xut++5y+UKZbkAANSpoKBA7du3r7EsNTVVHo9HLpdLycnJkqSkpCQ999xzuv7669WiRQtVVlbq73//u5o3b17nvsk/AEC4Clb+kX0AgHBG/gEAgsXWVwqWlZXJ4/Fo27Zt2rZtmz777DMVFhZq6tSp590+NzdXTqfT90hPTw9xxQAAnJ/X65UxptYySXI4HL5l27dv1/Tp0/XJJ5+orKxM77zzjiZMmKDDhw/XuW/yDwAQroKVf2QfACCckX8AgGCxdVMwJSVFbrdbzzzzjBISEpSYmKi5c+dqzZo1590+JydHpaWlvkd+fn6IKwYQzqqrq60uIWox9lJycrKKiopqLCssLFRCQoKcTqdv2cKFC/Xggw+qX79+cjgcGjlypMaNG6dXXnmlzn2TfwCAcBWs/CP7AADhjPwDAASLrW8fmpGRofj4eFVUVPgum3c4HIqPjz/v9nFxcYqLiwtliQAiQPPmzRUTE6OCggK1a9dOzZs3r/F/5iF4jDGqrKxUYWGhYmJi/N4C0+769eunAwcOqLi4WElJSZKkrVu3asCAAYqJ+df/41NZWanY2JrxHhMTo8rKyjr3Tf4BAMJVsPKP7AMAhDPyDwAQLLZuCsbHx+vOO+/UrFmz9MILL8jr9WrOnDn62c9+ZnVpACJITEyMMjMzdfz4cRUUFFhdTlRq0aKFunTpUuPDT7Tp0KGDRo0apdmzZ2vRokUqKSnR/PnzNW/evBrb/eQnP9Fjjz2mG2+8UV26dNGnn36q5cuXa+3atRZVDgBA45F/AIBoRP4BAILF1k1BSVqwYIHuv/9+de7cWYmJibrpppv05JNPWl0WgAjTvHlzdenSRR6Px3cff4RGs2bNFBsby9WZkpYsWaK7775bHTt2VMuWLfXII49o7NixWr58uXbs2KGFCxfq5ptvVklJiUaNGqXvv/9eSUlJWrJkiQYNGmR1+QAANAr5BwCIRuQfACAYHObcb62Fj8vlktPpVGlpqVq3bm11OZY7++/xgwZJH31kbS0AcBZzddNjTAEg/DFXNy3GEwAiA/N102I8ASAyNOV8Hb33YQMAAAAAAAAAAACiBE1BAAAAAAAAAAAAwOZoCgIAAAAAAAAAAAA2R1MQAAAAAAAAAAAAsDmaggAAAAAAAAAAAIDN0RQEAAAAAAAAAAAAbI6mIAAAAAAAAAAAAGBzNAUBAAAAAAAAAAAAm6MpCAAAAAAAAAAAANgcTUEAAAAAAAAAAADA5mgKAgAAAAAAAAAAADZHUxANZozVFQAAAAAAAAAAAKAhaAoCAAAAAAAAAAAANkdTEAAAAAAAAAAAALA5moIAAAAAAAAAAACAzdEUBAAAAAAAAAAAAGyOpiAAAAAAAAAAAABgczQFAQAAAAAAAAAAAJuzdVPwueeek9PpVNeuXX2PvLw8q8sCAAAAAAAAAAAAQirW6gKCqbi4WNOmTdPcuXOtLgUAAAAAAAAAAACwjK2vFDx58qTatGljdRkAAAAAAAAAAACApWzdFCwuLqYpCAAAAAAAAAAAgKhn+6bgY489pvT0dI0YMUIbN270u73b7ZbL5arxAAAAAAAAAAAAACKdrZuCa9euVUFBgQ4dOqSHHnpI48eP16efflrn9rm5uXI6nb5Henp6CKsFAAAAAAAAAAAAgsPWTcGYmDOHFxsbq3HjxunWW2/VqlWr6tw+JydHpaWlvkd+fn6IKgUAAAAAAAAAAACCJ9bqAkLJ6/WqefPmda6Pi4tTXFxcCCsCAAAAAAAAAAAAgs/WVwr+7W9/U3V1tSRp/fr1WrlypW666SaLqwIAAAAAAAAAAABCy9ZXCj733HO67bbb1KJFC2VkZGj16tXq2bOn1WUBAAAAAAAAAAAAIWXrpuC6deusLgEAAAAAAAAAAACwnK1vHwoAAAAAAAAAAACApiAAAAAAAAAAAABgezQFAQAAAAAAAAAAAJujKYgGM8bqCgAAAAAAAAAAANAQNAUBAAAAAAAAAAAAm6MpCAAAAAAAAAAAANgcTUEAAAAAAAAAAADA5mgKAgAQIU6dOqXJkycrIyNDaWlpmjVrlqqrq2ttZ4zRs88+q6ysLHXp0kU9evRQVVWVBRUDAHDhyD8AQDQi/wAAwUBTEACACDFz5kxVV1crLy9P+/bt05YtW7R48eJa2z399NNas2aN/v73v+vo0aN6//331axZMwsqBgDgwpF/AIBoRP4BAILBYYwxVhcRrlwul5xOp0pLS9W6dWury7Gcw3HmvwMGSNu2WVsLAJwVLXN1eXm52rdvr6NHj6pt27aSpJUrV+rJJ5/Url27fNsVFhYqMzNTX3zxhdLT0xv1XtEypgAQyaJlrg5V/kXLeAJApIuW+Zr8AwD8UFPO11wpCABABNi5c6cyMzN9HwglaeDAgdq7d688Ho9v2dq1azV06NBGNwQBAAgn5B8AIBqRfwCAYKEpCABABCgoKFD79u1rLEtNTZXH45HL5fIt27Nnj7p06aL77rtPXbt2Vd++fbVs2TK/+3a73XK5XDUeAACEg2DlH9kHAAhn5B8AIFhoCgIAEAG8Xq/OveO31+uVJDnO3t9ZUllZmdasWaObbrpJhw4d0u9//3s98sgj2rJlS537zs3NldPp9D34v0wBAOEiWPlH9gEAwhn5BwAIFpqCAABEgOTkZBUVFdVYVlhYqISEBDmdTt+ylJQUXXvttbruuuvkcDjUt29f3XbbbXr77bfr3HdOTo5KS0t9j/z8/KAdBwAADRGs/CP7AADhjPwDAARLrNUFAACAwPr166cDBw6ouLhYSUlJkqStW7dqwIABion51//j06tXL+3fv7/Gax0Oh+Li4urcd1xcnN/1AABYJVj5R/YBAMIZ+QcACJawvlLwxIkTVpcAAEBY6NChg0aNGqXZs2fL4/GoqKhI8+fP17Rp02psd9NNN2n79u169913JUlffPGF/vjHP2rixIkWVA0AwIUh/wAA0Yj8AwAES1g3Bbt376477rhD27Zts7oUAAAst2TJEhUUFKhjx47q37+/Jk+erLFjx2r58uWaOnWqJCkhIUErV67Uo48+qrS0NE2aNElLlizR5ZdfbnH1AAA0DvkHAIhG5B8AIBgc5txvrQ0jJSUleu2117RkyRLFxsbqgQce0KRJkxQfHx+S93e5XHI6nSotLVXr1q1D8p7h7Oz3GA8YINGnBRAumKubHmMKAOGPubppMZ4AEBmYr5sW4wkAkaEp5+uwvlKwTZs2euihh7R792698MIL2rFjh3r16qVHHnlEX331ldXlAQAAAAAAAAAAABEhrJuCP9SlSxd1795drVq10s6dO3XNNddo0qRJKi0trdfrp0yZoksuuSTIVQIAAAAAAAAAAADhJ6ybgm63W6+//rr+4z/+Q3369NE333yj//3f/9XmzZt18OBB9ezZU7feemvA/Rw9elSvvfZaCCoGAAAAAAAAAAAAwk+s1QX40759e/Xq1Uv33XefVq1apbi4ON+6iy66SL/4xS/UuXPngPuZPn26fv7zn+vdd98NZrkAAAAAAAAAAABAWArrKwXXrFmjrVu36vbbb/c1BKurq1VQUODb5v333/e7j7Vr1+rkyZOaMGFCUGsFAAAAAAAAAAAAwlVYNwXvvPPOWstiYmI0YsQI3/Pu3bvX+fqCggJlZ2frxRdfrNf7ud1uuVyuGg8AAAAAAAAAAAAg0oXl7UPfeustVVVVqby8XH/+859rrMvLy9Pp06cD7qO6ulqTJk3SrFmzlJWVpePHjwd8TW5urubOndvougEAAAAAAAAAAIBwFJZNwXfffVeff/65ysvL9cILL9RYl5SUpNdeey3gPubNm6fExERlZ2fX+31zcnI0Y8YM33OXy6X09PT6Fx4ljLG6AgAAAAAAAAAAADREWDYFf/Ob30iSLr74Ym3evLlR+3jppZf0/fffKykpSZLk8Xh06tQptWnTRjt27NDFF19c6zVxcXG+7y4EAAAAAAAAAAAA7CIsm4Jnffnll41+7bm3C92yZYumTJmi/fv3X2hZAAAAAAAAAAAAQEQJu6bg448/rqeeekqS9MADD9S53W9/+9tQlQQAAAAAAAAAAABEtLBrCvbu3dv35/bt2zfZfocPH85VggAAAAAAAAAAAIhKYdcUnDhxou/Pc+bMsbASAAAAAAAAAAAAwB5irC7AnzfffFPHjh2TJJ0+fVrZ2dm6/fbb9c0331hcGQAAAAAAAAAAABA5wrop+PDDDyslJUWSNG/ePB09elQ9evTQlClTLK4MAAAAAAAAAAAAiBxhd/vQH0pISFBcXJwqKiq0dOlS7dmzRykpKcrKyrK6NAAAAAAAAAAAACBihHVTsFu3blqyZIl2796t6667TikpKTLGqKSkxOrSAAAAAAAAAAAAgIgR1k3B3/zmN7rnnnsUFxen5cuXS5I2b96sYcOGWVwZAAAAAAAAAAAAEDnCuil48cUX67333quxbMSIERoxYoRFFQEAAAAAAAAAAACRJ6ybgpJ06NAh7dq1S+Xl5TWW33777RZVBAAAAAAAAAAAAESWsG4K/uY3v9HMmTPVt29fJSUl+ZY7HA6aggAAAAAAAAAAAEA9hXVTcMGCBfroo490xRVXWF0KAAAAAAAAAAAAELFirC7An+bNm9MQBAAAAAAAAAAAAC5QWDcFR48erQ0bNlhdBgAAAAAAAAAAABDRwvr2oRUVFfrJT36iq6++Wp07d66x7re//a1FVQEAAAAAAAAAAACRJaybgp07d9a0adOsLgMAAAAAAAAAAACIaGHdFJwzZ47VJQAAAAAAAAAAAAARL6y/U1CS1q5dq5///OcaP368JOnQoUM6duyYxVUBAAAAAAAAAAAAkSOsm4K//vWv9Ytf/EL9+/fXjh07JEmlpaV66KGHLK4suhljdQUAAAAAAAAAAABoiLBuCr788svasmWLsrOzFRt75k6nffv21d69ey2uDAAAAAAAAAAAAIgcYd0U9Hg8cjqdtZafPn3agmoAAAAAAAAAAACAyBTWTcEhQ4boqaeekiQ5HA5JZ64evOyyy+q9j2eeeUZZWVnq0qWLevfurTVr1gSlVgAAAAAAAAAAACBcxVpdgD8LFy7UuHHj9Lvf/U7ffPON+vXrp9OnT2vt2rX13sfAgQM1ffp0XXTRRXr//fd1/fXX6+uvv1bbtm2DWDkAAAAAAAAAAAAQPsK6KXj06FFNnz5de/bsUUZGhrp166aBAwf6vl+wPoYNG+b789VXX60WLVqosLCQpiAAAAAAAAAAAACiRlg2Bd99911NnjxZ5eXluvjii1VVVaXPP/9cN9xwg3r37q3WrVs3eJ+nT5/Wiy++qAEDBuiSSy4JQtUAAAAAAAAAAABAeAq77xTct2+fbrnlFj399NP67rvvtHXrVm3fvl1FRUW67LLLNHLkSFVWVtZ7f3l5eUpPT1eLFi30xz/+UYsXL65zW7fbLZfLVeMBAAAAAAAAAAAARLqwawr++te/1rx583TrrbfWWB4fH6/HH39cI0eO1KJFi+q9v+7duys/P18VFRWaNm2aBg8erC+//PK82+bm5srpdPoe6enpF3QsAAAAAAAAAAAAQDgIu6bgBx98oDvuuKPO9dOnT9ef/vSnBu83Pj5ekyZN0ujRo/Xqq6+ed5ucnByVlpb6Hvn5+Q1+HwAAguXUqVOaPHmyMjIylJaWplmzZqm6urrO7b///nu1a9dOCxYsCGGVAAA0LfIPABCNyD8AQDCEXVOwqqpKLVu2rHN9u3btdPLkyUbvPy4uTi1atKhzXevWrWs8AAAIFzNnzlR1dbXy8vK0b98+bdmyxe9tsRcvXqzi4uIQVggAQNMj/wAA0Yj8AwAEQ9g1BR0OR8BtjDH12texY8e0YsUKeTweSdL777+v1atX6yc/+ckF1QgAQKiVl5fr1Vdf1S9/+UvFxsbK6XQqJydHS5cuPe/2BQUF+t3vfqcbb7wxxJUCANB0yD8AQDQi/wAAwRJrdQHnKikp0TPPPON3m9LS0nrtKy4uTkuWLNHUqVOVmJio7t27a82aNerRo0dTlAoAQMjs3LlTmZmZatu2rW/ZwIEDtXfvXnk8HsXG1oz0hx9+WLNnz9bmzZtDXSoAAE2G/AMARCPyDwAQLGHXFLzxxhv1xRdf+N1mzJgx9dpXSkqK3n333aYoCwAASxUUFKh9+/Y1lqWmpsrj8cjlcik5Odm3/OWXX1ZJSYluv/32en0odLvdcrvdvucul6vpCgcA4AIEK//IPgBAOCP/AADBEnZNwbougwcAIJp5vd5at8/2er2Sat56e+/evXriiSe0ffv2et2SW5Jyc3M1d+7cpisWAIAmEqz8I/sAAOGM/AMABEvYfacgAACoLTk5WUVFRTWWFRYWKiEhQU6nU5JUUVGhiRMnauHChUpLS6v3vnNyclRaWup75OfnN2ntAAA0VrDyj+wDAIQz8g8AECxhd6UgAACorV+/fjpw4ICKi4uVlJQkSdq6dasGDBigmJgz/4/Ppk2bdPDgQd1777269957JZ35oNisWTNt3LhRGzZsOO++4+LiFBcXF5oDAQCgAYKVf2QfACCckX8AgGDhSkEAACJAhw4dNGrUKM2ePVsej0dFRUWaP3++pk2b5tvmhhtu0KlTp1RSUuJ7TJo0SXPmzKmzIQgAQDgj/wAA0Yj8AwAEC01BAAAixJIlS1RQUKCOHTuqf//+mjx5ssaOHavly5dr6tSpVpcHAEBQkH8AgGhE/gEAgsFhzv3WWvi4XC45nU6VlpaqdevWVpdjubPfV9y/v7Rjh7W1AMBZzNVNjzEFgPDHXN20GE8AiAzM102L8QSAyNCU8zVXCgIAAAAAAAAAAAA2R1MQAAAAAAAAAAAAsDmagmgwbjgLAAAAAAAAAAAQWWgKAgAAAAAAAAAAADZHUxAAAAAAAAAAAACwOZqCaDCHw+oKAAAAAAAAAAAA0BA0BQEAAAAAAAAAAACboykIAAAAAAAAAAAA2BxNQQAAAAAAAAAAAMDmaAoCAAAAAAAAAAAANkdTEAAAAAAAAAAAALA5moIAAAAAAAAAAACAzdEURIMZY3UFAAAAAAAAAAAAaAjbNwU3bdqkIUOGqEePHurevbsWLVpkdUkAAAAAAAAAAABASMVaXUCwrVixQv/zP/+jnj176uDBgxo6dKguvvhijRo1yurSAAAAAAAAAAAAgJCw/ZWCr7zyinr27ClJ6tatmyZOnKhNmzZZXBUAAAAAAAAAAAAQOrZvCp6rsLBQTqfT6jIAAAAAAAAAAACAkImqpuD27du1du1aTZo06bzr3W63XC5XjQcAAAAAAAAAAAAQ6aKmKfjGG2/oxhtv1LJly5SZmXnebXJzc+V0On2P9PT0EFcJAAAAAAAAAAAANL1YqwsINq/Xq4cfflibN2/W+vXr1bt37zq3zcnJ0YwZM3zPXS4XjcHzcDisrgAAAAAAAAAAAAANYfum4NSpU5WXl6ft27erVatWfreNi4tTXFxciCoDAAAAAAAAAAAAQsPWTcFTp07pxRdf1LFjxwI2BAEAAAAAAAAAAAC7snVT8NChQ6qurtbAgQNrLO/evbs2btxoUVUAAAAAAAAAAABAaNm6KXjppZequrra6jJsxxirKwAAAAAAAAAAAEBDxFhdAAAAAAAAAAAAAIDgoikIAAAAAAAAAAAA2BxNQQAAAAAAAAAAAMDmaAoCAAAAAAAAAAAANkdTEAAAAAAAAAAAALA5moIAAAAAAAAAAACAzdEUBAAAAAAAAAAAAGyOpiAAAAAAAAAAAABgczQFAQAAAAAAAAAAAJujKYgGczisrgAAAAAAAAAAAAANQVMQDWaM1RUAAAAAAAAAAACgIWgKAgAAAAAAAAAAADZHUxAAgAhx6tQpTZ48WRkZGUpLS9OsWbNUXV1dY5uqqirNmzdPvXv3Vnp6uoYOHardu3dbUzAAAE2A/AMARCPyDwAQDDQFAQCIEDNnzlR1dbXy8vK0b98+bdmyRYsXL66xzT//+U+VlJTo448/Vn5+vn72s59p9OjRqqqqsqhqAAAuDPkHAIhG5B8AIBgcxvANcXVxuVxyOp0qLS1V69atrS7Hcg7Hmf9eeaX0ySfW1gIAZ0XLXF1eXq727dvr6NGjatu2rSRp5cqVevLJJ7Vr1y6/r01OTtYHH3ygSy+9tF7vFS1jCgCRLFrm6lDlX7SMJwBEumiZr8k/AMAPNeV8zZWCAABEgJ07dyozM9P3gVCSBg4cqL1798rj8dT5uoqKClVUVMjpdIaiTAAAmhT5BwCIRuQfACBYYq0uAAAABFZQUKD27dvXWJaamiqPxyOXy6Xk5OTzvu7xxx/X8OHD1blz5zr37Xa75Xa7fc9dLlfTFA0AwAUKVv6RfQCAcEb+AQCChSsFAQCIAF6vV+fe8dvr9UqSHGfv7/wDp06d0l133aX33ntPr732mt995+bmyul0+h7p6elNVzgAABcgWPlH9gEAwhn5BwAIFpqCAABEgOTkZBUVFdVYVlhYqISEhFq3hsnLy1P//v3VrFkzbd26Ve3atfO775ycHJWWlvoe+fn5TV4/AACNEaz8I/sAAOGM/AMABEtUNAWNMVq2bJkGDRpkdSkAADRKv379dODAARUXF/uWbd26VQMGDFBMzL/ivLi4WCNGjNC0adP0yiuvKD4+PuC+4+Li1Lp16xoPAADCQbDyj+wDAIQz8g8AECy2bwquW7dOl19+uebOnauSkhKrywEAoFE6dOigUaNGafbs2fJ4PCoqKtL8+fM1bdq0Gtu98cYbuvTSS3XvvfdaUygAAE2I/AMARCPyDwAQLLZvCpaXl2v+/PlasmSJ1aXYxjm3NAcAhMiSJUtUUFCgjh07qn///po8ebLGjh2r5cuXa+rUqZKkr776Slu3blXXrl1rPF544QWLqwcAoHHIPwBANCL/AADB4DDnfmutTW3ZskVTpkzR/v376/0al8slp9Op0tJSLqeXdPZ7jPv1k3butLYWADiLubrpMaYAEP6Yq5sW4wkAkYH5umkxngAQGZpyvo5toppswe12y+12+567XC4LqwlfZ5uDAAAAAAAAAAAAiAy2v31oQ+Tm5srpdPoe6enpVpcEAAAAAAAAAAAAXDCagj+Qk5Oj0tJS3yM/P9/qkgAAAAAAAAAAAIALxu1DfyAuLk5xcXFWlwEAAAAAAAAAAAA0Ka4URIP94GsXAQAAAAAAAAAAEAFoCqLB9u61ugIAAAAAAAAAAAA0RNQ0BYcPH679+/dbXQYAAAAAAAAAAAAQclHTFAQAAAAAAAAAAACiFU1BAAAAAAAAAAAAwOZoCgIAAAAAAAAAAAA2R1MQAAAAAAAAAAAAsDmaggAAAAAAAAAAAIDN0RQEAAAAAAAAAAAAbI6mIAAAAAAAAAAAAGBzNAUBAAAAAAAAAAAAm6MpCAAAAAAAAAAAANgcTUEAAAAAAAAAAADA5mgKAgAAAAAAAAAAADZHUxAAAAAAAAAAAACwOZqCAAAAAAAAAAAAgM3RFAQAAAAAAAAAAABsjqYgAAAAAAAAAAAAYHM0BQEAAAAAAAAAAACboykIAAAAAAAAAAAA2BxNQQAAAAAAAAAAAMDmaAoCAAAAAAAAAAAANmf7puCpU6c0efJkZWRkKC0tTbNmzVJ1dbXVZQEAAAAAAAAAAAAhY/um4MyZM1VdXa28vDzt27dPW7Zs0eLFi60uCwAAAAAAAAAAAAgZWzcFy8vL9eqrr+qXv/ylYmNj5XQ6lZOTo6VLl1pdGgAAAAAAAAAAABAysVYXEEw7d+5UZmam2rZt61s2cOBA7d27Vx6PR7GxQT78l1+W8vLO/NmYmut++Dyc1vnZ9reSHPr/z6eEWd31WWdMcP98lsNR9yPQ+qbc9lznLqvPNvVdFi77sqNoOc7LLpNuu83qKgAAAAAAAADAtmzdFCwoKFD79u1rLEtNTZXH45HL5VJycnKNdW63W2632/fc5XJdWAErVkhbtlzYPsLI/T988pJVVQCwpXHjaAoCAAAAAAAAQBDZuino9XplzrmKy+v1SpIc57n6Jjc3V3Pnzm26Am6+WerX71/P/V0RFU7r6tj2+YVScbE0YoRDw4aFYd31WVfXlXWNWXe+7c5eORjo0ZBtG7OPcwW6OvRCloXLvuwoWo5TOnOlIAAAAAAAAAAgaGzdFExOTlZRUVGNZYWFhUpISJDT6ay1fU5OjmbMmOF77nK5lJ6e3vgCHnig8a8NQ9PmWF0BAAAAAAAAAAAAGsPWTcF+/frpwIEDKi4uVlJSkiRp69atGjBggGJiYmptHxcXp7i4uFCXCQAAAAAAAAAAAARV7c6YjXTo0EGjRo3S7Nmz5fF4VFRUpPnz52vatGlWlwYAAAAAAAAAAACEjK2bgpK0ZMkSFRQUqGPHjurfv78mT56ssWPHWl0WAAAAAAAAAAAAEDK2bwqmpKRo9erVKiws1OHDh/Xggw9aXRIAAI1y6tQpTZ48WRkZGUpLS9OsWbNUXV1da7tdu3Zp0KBBysjI0KWXXqr169dbUC0AAE2D/AMARCPyDwAQDLZvCgIAYBczZ85UdXW18vLytG/fPm3ZskWLFy+usU1ZWZlGjx6tp556SkeOHNELL7ygn/zkJ/rmm28sqhoAgAtD/gEAohH5BwAIBpqCAABEgPLycr366qv65S9/qdjYWDmdTuXk5Gjp0qU1tluxYoWuuuoqjRw5UpI0bNgwXX311Xr99detKBsAgAtC/gEAohH5BwAIFpqCAABEgJ07dyozM1Nt27b1LRs4cKD27t0rj8fjW/bRRx9pyJAhNV47cOBA7d69O1SlAgDQZMg/AEA0Iv8AAMESa3UB4cwYI0lyuVwWVwIAqMvZOfrsnG1XBQUFat++fY1lqamp8ng8crlcSk5O9m03YsSIWttt27atzn273W653W7f89LSUknkHwCEM/LvwvKP7AOAyET+kX8AEI2aMv9oCvpRVlYmSUpPT7e4EgBAIGVlZXI6nVaXETRer7dW8Hu9XkmSw+EIuN0PtzlXbm6u5s6dW2s5+QcA4e/EiRPkn5/t6so/sg8AIhv553878g8A7Kkp8o+moB+dOnVSfn6+EhMT/f5jajRwuVxKT09Xfn6+WrdubXU5YYExOT/GpTbG5PyaalyMMSorK1OnTp2asLrwk5ycrKKiohrLCgsLlZCQUOOXgbq269ChQ537zsnJ0YwZM3zPS0pKlJGRoaNHj9r6g3Zj8TMdGGMUGGPkH+MTWGlpqbp06eK7UsCugpV/ZF/D8XMZGGPkH+MTGGMUGPlH/oUaP5f+MT6BMUaBMUaBNWX+0RT0IyYmRmlpaVaXEVZat27ND+Y5GJPzY1xqY0zOrynGJRo+vPTr108HDhxQcXGxkpKSJElbt27VgAEDFBPzr68IvvLKK/Xhhx/W+KC3detW3XLLLXXuOy4uTnFxcbWWO51O/s76wc90YIxRYIyRf4xPYD/MADsKVv6RfY3Hz2VgjJF/jE9gjFFg5N8Z5F/o8HPpH+MTGGMUGGMUWFPkn70TFAAAm+jQoYNGjRql2bNny+PxqKioSPPnz9e0adNqbPfTn/5UGzdu1KZNmyRJ77zzjvbv36+bb77ZgqoBALgw5B8AIBqRfwCAYKEpCABAhFiyZIkKCgrUsWNH9e/fX5MnT9bYsWO1fPlyTZ06VZKUlpamP/3pT3rggQeUmpqqp556Sm+//bZatmxpcfUAADQO+QcAiEbkHwAgGLh9KOolLi5Oc+bMOe8tBqIVY3J+jEttjMn5MS4Nl5KSotWrV9da/rOf/Uw/+9nPfM+vv/567d+/v9Hvw7nxj/EJjDEKjDHyj/EJLJrGKBT5F03j2ViMUWCMkX+MT2CMUWDRNEbkX3hgjPxjfAJjjAJjjAJryjFyGGNME9QEAAAAAAAAAAAAIExx+1AAAAAAAAAAAADA5mgKAgAAAAAAAAAAADZHUxAAAAAAAAAAAACwOZqCCOjUqVOaPHmyMjIylJaWplmzZqm6utrqsoJu06ZNGjJkiHr06KHu3btr0aJFvnW7du3SoEGDlJGRoUsvvVTr16+v8drnn39ePXr0UOfOnTV27FgVFRWFuvygmjJlii655BLf82gfj+3bt+vqq69WRkaGOnXqpJUrV0qK7nE5duyYRo8erc6dO6tbt2568sknfeuieVzCSX3n9kDny87qM0ZVVVWaN2+eevfurfT0dA0dOlS7d++2puAQa+jvB99//73atWunBQsWhLBKa9V3jIwxevbZZ5WVlaUuXbqoR48eqqqqsqDi0KvvGK1atUq9evVSly5dNGDAAH3wwQcWVGsNY4yWLVumQYMG1blNNM/VDUX+BUb++Uf+BUb+BUb+BUb+NS3yzz+yLzDyLzDyzz+yr35Ckn8GCOD+++83d999t6mqqjIlJSWmf//+ZuHChVaXFXT33HOP+fzzz40xxuTl5ZlOnTqZv/71r8blcpnOnTubDRs2GGOM2bJli3E6neb48ePGGGNef/11c8UVV5gTJ04Yj8djpkyZYsaNG2fZcTS1I0eOmBYtWpisrCxjjIn68fjiiy9Mx44dfcfvdrvNt99+G/XjMmLECJOTk2Oqq6vNiRMnTJ8+fczSpUujflzCSX3m9kDny+7qM0Z79+4106dPN+Xl5cYYY1588UWTlpZmKisrrSg5pBr6+8GCBQtMs2bNTG5ubgirtFZ9x+jJJ580w4YNM99++60xxphjx44Zr9cb6nItUZ8xOnjwoGndurX59NNPjTHGrF+/3iQlJZmSkhIrSg6pv/71r+ayyy4z3bp18/3uda5on6sbivwLjPzzj/wLjPwLjPzzj/xreuSff2RfYORfYOSff2RfYKHKP5qC8KusrMy0aNHCFBUV+Za9+eabpm/fvhZWZY3p06ebWbNmmZdeesmMHTu2xrrRo0eb559/3hhjzODBg82qVat86woLC01sbKw5ceJESOsNlvHjx5vs7GzfxMR4jDfz58+vtTzaxyUpKcns2bPH9/yxxx4z2dnZUT8u4aK+c3ug82VnF5J/SUlJZt++fcEsz3INHZ9jx46ZH/3oR2b8+PFR86GwvmP03XffmZYtW5qjR4+GukTL1XeMVq9eba688soayzp37mx27NgRkjqt9MYbb5g1a9aYzZs31/mhMJrn6oYi/wIj//wj/wIj/wIj/wIj/5oW+ecf2RcY+RcY+ecf2Vc/oco/bh8Kv3bu3KnMzEy1bdvWt2zgwIHau3evPB6PhZWFXmFhoZxOpz766CMNGTKkxrqBAwdq9+7d8ng8+uSTT2qsT0lJUdeuXbVnz55Ql9zk1q5dq5MnT2rChAm+ZdE8Hm63W2vXrtVdd91Va100j4skTZo0SYsXL1ZlZaWOHDmi1atXa8KECVE/LuGivnO7v/Nld43Nv4qKClVUVMjpdIaiTMs0dHwefvhhzZ49W4mJiaEs01L1HaO1a9dq6NChSk9Pt6JMS9V3jIYOHari4mJt2LBBkrRixQolJyfr8ssvD3nNoTZhwgSNHj3a7zbRPFc3FPkXGPnnH/kXGPkXGPkXGPnXtMg//8i+wMi/wMg//8i++glV/tEUhF8FBQVq3759jWWpqanyeDxyuVwWVRV627dv19q1azVp0qQ6x+TEiRMqLCyU1+tVSkrKeddHsoKCAmVnZ+vFF1+stTwax0OSDhw4oISEBG3atEmXX365unXrpvvuu08ulyuqx0WSnnzySW3cuFFt2rRRZmamrrnmGg0fPjzqxyVc1Hdu93e+7K6x+ff4449r+PDh6ty5c7BLtFRDxufll19WSUmJbr/99lCWaLn6jtGePXvUpUsX3Xffferatav69u2rZcuWhbpcS9R3jJKSkvTcc8/p+uuvV6tWrXTHHXfolVdeUfPmzUNdcliK5rm6oci/wMg//8i/wMi/wMi/phHNc3VDkX/+kX2BkX+BkX/+kX1NpynmapqC8Mvr9coYU2uZJDkcDitKCrk33nhDN954o5YtW6bMzMw6x8ThcPjGpq71kaq6ulqTJk3SrFmzlJWVVWNdNI7HWWVlZfJ4PNq2bZu2bdumzz77TIWFhZo6dWpUj4vX69V1112n+++/X6WlpTp27Jg+++wzLVy4MKrHJZzUd273d77srqH5d+rUKd11111677339Nprr4WkRivVd3z27t2rJ554Qr///e+j4u/ND9V3jMrKyrRmzRrddNNNOnTokH7/+9/rkUce0ZYtW0JZriXqO0bbt2/X9OnT9cknn6isrEzvvPOOJkyYoMOHD4ey3LAVzXN1Q5F/gZF//pF/gZF/gZF/TSOa5+qGIv/8I/sCI/8CI//8I/uaTlPM1TQF4VdycrKKiopqLCssLFRCQoLtL4/3er3Kzs7WnDlztH79et+lu3WNSYcOHZSUlCRjjIqLi8+7PlLNmzdPiYmJys7OrrUuGsfjrJSUFLndbj3zzDNKSEhQYmKi5s6dqzVr1kT1uGzatEmVlZWaMWOGLrroInXs2FHPPfecnnnmmagel3BS37nd3/myu4bkX15envr3769mzZpp69atateuXShLtUR9xqeiokITJ07UwoULlZaWZkWZlqrv36GUlBRde+21uu666+RwONS3b1/ddtttevvtt0NdcsjVd4wWLlyoBx98UP369ZPD4dDIkSM1btw4vfLKK6EuOSxF81zdUORfYOSff+RfYORfYORf04jmubqhyD//yL7AyL/AyD//yL6m0xRzNU1B+NWvXz8dOHCgxj/Sb926VQMGDFBMjL3/+kydOlV5eXnavn27evfu7Vt+5ZVX6sMPP6yx7datWzV48GC1bNlSWVlZNdYfP35c3377rfr06ROy2pvaSy+9pPfee09JSUlq06aNbrjhBn355Zdq06ZNVI7HWRkZGYqPj1dFRYVvmcPhUHx8fFSPS2VlpWJjY2ssi4mJUWVlZVSPSzip79zu73zZXX3HqLi4WCNGjNC0adP0yiuvKD4+3opyQ64+47Np0yYdPHhQ9957r9q0aaM2bdroj3/8o+bOnatrr73WqtJDpr5/h3r16qWysrIarz2bJXZX3zHylyuI7rm6oci/wMg//8i/wMi/wMi/phHNc3VDkX/+kX2BkX+BkX/+kX1Np0nmagMEMGbMGDNlyhRTVVVlCgsLTe/evc1bb71ldVlBVVFRYZo1a2a++eabWuvy8/NNmzZtzMaNG40xxvzlL38xGRkZpry83BhjzLPPPmv69+9viouLjdvtNnfccYeZNm1aSOsPts2bN5usrCxjDOPx4IMPmnvuucdUVVWZ06dPm/Hjx5tHH300qselpKTEdOrUyfzhD38wxhjjcrnMj3/8Y/PAAw9E9biEm/rM7YHOl93VZ4xeeuklM2rUKGsKtFhjfj+44447TG5ubmgKDAP1GaOKigrTqVMns2HDBmOMMZ9//rnp2LGj+eyzzyyoOPTqM0Z//vOfzcUXX2yOHDlijDFm586dpm3btuajjz6yoGJr/PB3r3NF+1zdUORfYOSff+RfYORfYORf/ZB/TYf884/sC4z8C4z884/sq79g5x9NQQRUWFhoxowZY1JSUkxGRoZZtGiR1SUF3b59+4zD4TAZGRk1HiNGjDDGGLNu3TqTlZVl2rVrZwYPHmz+8Y9/+F7r9XrNzJkzTbt27UzHjh3NlClTzOnTp606lKA4d2KK5vEoLy83t912m0lNTTXdu3c3jz76qHG73caY6B6XPXv2mGuvvdZkZGSYzMxMM3PmTFNRUWGMie5xCSd1ze2vvfaaefjhh33b+TtfdlefMZo1a5ZJTEyslRe//e1vrSw9JOr7d+iHou1DYX3H6OOPPzZXXHGF6dy5s+nbt6955513rCo55Oo7Ri+//LLp2bOn6dKli+nTp49ZtWqVVSVb4tzfvZirG4/8C4z884/8C4z8C4z8qx/yr+mQf/6RfYGRf4GRf/6RffUX7PxzGHPOtxICAAAAAAAAAAAAsBV7fykcAAAAAAAAAAAAAJqCAAAAAAAAAAAAgN3RFAQAAAAAAAAAAABsjqYgAAAAAAAAAAAAYHM0BQEAAAAAAAAAAACboykIAAAAAAAAAAAA2BxNQQAAAAAAAAAAAMDmaAoCAAAAAAAAAAAANkdTEAAAAAAAAAAAALA5moIAAAAAAAAAAACAzdEUBAAAAAAAAAAAAGyOpiAAAAAAAAAAAABgc/8PkEt5MhZG7B4AAAAASUVORK5CYII="/>
          <p:cNvSpPr>
            <a:spLocks noChangeAspect="1" noChangeArrowheads="1"/>
          </p:cNvSpPr>
          <p:nvPr/>
        </p:nvSpPr>
        <p:spPr bwMode="auto">
          <a:xfrm>
            <a:off x="1682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ko-KR" altLang="en-US"/>
          </a:p>
        </p:txBody>
      </p:sp>
      <p:sp>
        <p:nvSpPr>
          <p:cNvPr id="25" name="모서리가 둥근 직사각형 24"/>
          <p:cNvSpPr/>
          <p:nvPr/>
        </p:nvSpPr>
        <p:spPr>
          <a:xfrm>
            <a:off x="6096000" y="2705100"/>
            <a:ext cx="10896600" cy="5105400"/>
          </a:xfrm>
          <a:prstGeom prst="roundRect">
            <a:avLst>
              <a:gd name="adj" fmla="val 9818"/>
            </a:avLst>
          </a:prstGeom>
          <a:solidFill>
            <a:schemeClr val="accent5">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Object 21"/>
          <p:cNvSpPr txBox="1"/>
          <p:nvPr/>
        </p:nvSpPr>
        <p:spPr>
          <a:xfrm>
            <a:off x="6324600" y="3010350"/>
            <a:ext cx="2743200" cy="461665"/>
          </a:xfrm>
          <a:prstGeom prst="rect">
            <a:avLst/>
          </a:prstGeom>
          <a:noFill/>
        </p:spPr>
        <p:txBody>
          <a:bodyPr wrap="square" rtlCol="0" anchor="t">
            <a:spAutoFit/>
          </a:bodyPr>
          <a:lstStyle/>
          <a:p>
            <a:pPr algn="ctr"/>
            <a:r>
              <a:rPr lang="en-US" altLang="ko-KR" sz="2400" b="1" dirty="0"/>
              <a:t>DNN </a:t>
            </a:r>
            <a:r>
              <a:rPr lang="ko-KR" altLang="en-US" sz="2400" b="1" dirty="0"/>
              <a:t>모델 성능</a:t>
            </a:r>
            <a:endParaRPr lang="en-US" altLang="ko-KR" sz="2400" b="1" dirty="0"/>
          </a:p>
        </p:txBody>
      </p:sp>
      <p:pic>
        <p:nvPicPr>
          <p:cNvPr id="5122" name="Picture 2"/>
          <p:cNvPicPr>
            <a:picLocks noChangeArrowheads="1"/>
          </p:cNvPicPr>
          <p:nvPr/>
        </p:nvPicPr>
        <p:blipFill>
          <a:blip r:embed="rId4"/>
          <a:srcRect/>
          <a:stretch>
            <a:fillRect/>
          </a:stretch>
        </p:blipFill>
        <p:spPr bwMode="auto">
          <a:xfrm>
            <a:off x="6534149" y="3619950"/>
            <a:ext cx="6480000" cy="3600000"/>
          </a:xfrm>
          <a:prstGeom prst="rect">
            <a:avLst/>
          </a:prstGeom>
          <a:noFill/>
          <a:ln w="9525">
            <a:noFill/>
            <a:miter lim="800000"/>
            <a:headEnd/>
            <a:tailEnd/>
          </a:ln>
          <a:effectLst/>
        </p:spPr>
      </p:pic>
      <p:grpSp>
        <p:nvGrpSpPr>
          <p:cNvPr id="41" name="그룹 40"/>
          <p:cNvGrpSpPr/>
          <p:nvPr/>
        </p:nvGrpSpPr>
        <p:grpSpPr>
          <a:xfrm>
            <a:off x="13315950" y="3696150"/>
            <a:ext cx="3240000" cy="893400"/>
            <a:chOff x="13487400" y="3619500"/>
            <a:chExt cx="3240000" cy="893400"/>
          </a:xfrm>
        </p:grpSpPr>
        <p:sp>
          <p:nvSpPr>
            <p:cNvPr id="29" name="Object 21"/>
            <p:cNvSpPr txBox="1"/>
            <p:nvPr/>
          </p:nvSpPr>
          <p:spPr>
            <a:xfrm>
              <a:off x="13487400" y="3619500"/>
              <a:ext cx="2514600" cy="400110"/>
            </a:xfrm>
            <a:prstGeom prst="rect">
              <a:avLst/>
            </a:prstGeom>
            <a:noFill/>
          </p:spPr>
          <p:txBody>
            <a:bodyPr wrap="square" rtlCol="0" anchor="t">
              <a:spAutoFit/>
            </a:bodyPr>
            <a:lstStyle/>
            <a:p>
              <a:r>
                <a:rPr lang="ko-KR" altLang="en-US" sz="2000" dirty="0"/>
                <a:t>▶ </a:t>
              </a:r>
              <a:r>
                <a:rPr lang="en-US" altLang="ko-KR" sz="2000" dirty="0"/>
                <a:t>Train Score</a:t>
              </a:r>
            </a:p>
          </p:txBody>
        </p:sp>
        <p:pic>
          <p:nvPicPr>
            <p:cNvPr id="5123" name="Picture 3"/>
            <p:cNvPicPr>
              <a:picLocks noChangeArrowheads="1"/>
            </p:cNvPicPr>
            <p:nvPr/>
          </p:nvPicPr>
          <p:blipFill>
            <a:blip r:embed="rId5"/>
            <a:srcRect/>
            <a:stretch>
              <a:fillRect/>
            </a:stretch>
          </p:blipFill>
          <p:spPr bwMode="auto">
            <a:xfrm>
              <a:off x="13487400" y="4152900"/>
              <a:ext cx="3240000" cy="360000"/>
            </a:xfrm>
            <a:prstGeom prst="rect">
              <a:avLst/>
            </a:prstGeom>
            <a:noFill/>
            <a:ln w="9525">
              <a:noFill/>
              <a:miter lim="800000"/>
              <a:headEnd/>
              <a:tailEnd/>
            </a:ln>
            <a:effectLst/>
          </p:spPr>
        </p:pic>
      </p:grpSp>
      <p:grpSp>
        <p:nvGrpSpPr>
          <p:cNvPr id="42" name="그룹 41"/>
          <p:cNvGrpSpPr/>
          <p:nvPr/>
        </p:nvGrpSpPr>
        <p:grpSpPr>
          <a:xfrm>
            <a:off x="13315950" y="5029650"/>
            <a:ext cx="3240000" cy="855300"/>
            <a:chOff x="13487400" y="4953000"/>
            <a:chExt cx="3240000" cy="855300"/>
          </a:xfrm>
        </p:grpSpPr>
        <p:pic>
          <p:nvPicPr>
            <p:cNvPr id="5124" name="Picture 4"/>
            <p:cNvPicPr>
              <a:picLocks noChangeArrowheads="1"/>
            </p:cNvPicPr>
            <p:nvPr/>
          </p:nvPicPr>
          <p:blipFill>
            <a:blip r:embed="rId6"/>
            <a:srcRect/>
            <a:stretch>
              <a:fillRect/>
            </a:stretch>
          </p:blipFill>
          <p:spPr bwMode="auto">
            <a:xfrm>
              <a:off x="13487400" y="5448300"/>
              <a:ext cx="3240000" cy="360000"/>
            </a:xfrm>
            <a:prstGeom prst="rect">
              <a:avLst/>
            </a:prstGeom>
            <a:noFill/>
            <a:ln w="9525">
              <a:noFill/>
              <a:miter lim="800000"/>
              <a:headEnd/>
              <a:tailEnd/>
            </a:ln>
            <a:effectLst/>
          </p:spPr>
        </p:pic>
        <p:sp>
          <p:nvSpPr>
            <p:cNvPr id="38" name="Object 21"/>
            <p:cNvSpPr txBox="1"/>
            <p:nvPr/>
          </p:nvSpPr>
          <p:spPr>
            <a:xfrm>
              <a:off x="13487400" y="4953000"/>
              <a:ext cx="2514600" cy="400110"/>
            </a:xfrm>
            <a:prstGeom prst="rect">
              <a:avLst/>
            </a:prstGeom>
            <a:noFill/>
          </p:spPr>
          <p:txBody>
            <a:bodyPr wrap="square" rtlCol="0" anchor="t">
              <a:spAutoFit/>
            </a:bodyPr>
            <a:lstStyle/>
            <a:p>
              <a:r>
                <a:rPr lang="ko-KR" altLang="en-US" sz="2000" dirty="0"/>
                <a:t>▶ </a:t>
              </a:r>
              <a:r>
                <a:rPr lang="en-US" altLang="ko-KR" sz="2000" dirty="0"/>
                <a:t>Validation Score</a:t>
              </a:r>
            </a:p>
          </p:txBody>
        </p:sp>
      </p:grpSp>
      <p:grpSp>
        <p:nvGrpSpPr>
          <p:cNvPr id="43" name="그룹 42"/>
          <p:cNvGrpSpPr/>
          <p:nvPr/>
        </p:nvGrpSpPr>
        <p:grpSpPr>
          <a:xfrm>
            <a:off x="13315950" y="6363150"/>
            <a:ext cx="3240000" cy="817200"/>
            <a:chOff x="13487400" y="6286500"/>
            <a:chExt cx="3240000" cy="817200"/>
          </a:xfrm>
        </p:grpSpPr>
        <p:pic>
          <p:nvPicPr>
            <p:cNvPr id="5125" name="Picture 5"/>
            <p:cNvPicPr>
              <a:picLocks noChangeArrowheads="1"/>
            </p:cNvPicPr>
            <p:nvPr/>
          </p:nvPicPr>
          <p:blipFill>
            <a:blip r:embed="rId7"/>
            <a:srcRect/>
            <a:stretch>
              <a:fillRect/>
            </a:stretch>
          </p:blipFill>
          <p:spPr bwMode="auto">
            <a:xfrm>
              <a:off x="13487400" y="6743700"/>
              <a:ext cx="3240000" cy="360000"/>
            </a:xfrm>
            <a:prstGeom prst="rect">
              <a:avLst/>
            </a:prstGeom>
            <a:noFill/>
            <a:ln w="9525">
              <a:noFill/>
              <a:miter lim="800000"/>
              <a:headEnd/>
              <a:tailEnd/>
            </a:ln>
            <a:effectLst/>
          </p:spPr>
        </p:pic>
        <p:sp>
          <p:nvSpPr>
            <p:cNvPr id="39" name="Object 21"/>
            <p:cNvSpPr txBox="1"/>
            <p:nvPr/>
          </p:nvSpPr>
          <p:spPr>
            <a:xfrm>
              <a:off x="13487400" y="6286500"/>
              <a:ext cx="2514600" cy="400110"/>
            </a:xfrm>
            <a:prstGeom prst="rect">
              <a:avLst/>
            </a:prstGeom>
            <a:noFill/>
          </p:spPr>
          <p:txBody>
            <a:bodyPr wrap="square" rtlCol="0" anchor="t">
              <a:spAutoFit/>
            </a:bodyPr>
            <a:lstStyle/>
            <a:p>
              <a:r>
                <a:rPr lang="ko-KR" altLang="en-US" sz="2000" dirty="0"/>
                <a:t>▶ </a:t>
              </a:r>
              <a:r>
                <a:rPr lang="en-US" altLang="ko-KR" sz="2000" dirty="0"/>
                <a:t>Evaluate</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3" cstate="print"/>
            <a:stretch>
              <a:fillRect/>
            </a:stretch>
          </p:blipFill>
          <p:spPr>
            <a:xfrm>
              <a:off x="710240" y="656500"/>
              <a:ext cx="4671087" cy="8956847"/>
            </a:xfrm>
            <a:prstGeom prst="rect">
              <a:avLst/>
            </a:prstGeom>
          </p:spPr>
        </p:pic>
      </p:grpSp>
      <p:sp>
        <p:nvSpPr>
          <p:cNvPr id="9" name="Object 10"/>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764A165F-81DB-63D2-6442-8C70CBE940B8}"/>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 및 목적</a:t>
            </a:r>
            <a:endParaRPr lang="en-US" altLang="ko-KR" sz="30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대한민국 현재 </a:t>
            </a:r>
            <a:r>
              <a:rPr lang="en-US" altLang="ko-KR" sz="3000" dirty="0">
                <a:latin typeface="나눔스퀘어 Bold" pitchFamily="50" charset="-127"/>
                <a:ea typeface="나눔스퀘어 Bold" pitchFamily="50" charset="-127"/>
              </a:rPr>
              <a:t>&amp;</a:t>
            </a:r>
            <a:r>
              <a:rPr lang="ko-KR" altLang="en-US" sz="3000" dirty="0">
                <a:latin typeface="나눔스퀘어 Bold" pitchFamily="50" charset="-127"/>
                <a:ea typeface="나눔스퀘어 Bold" pitchFamily="50" charset="-127"/>
              </a:rPr>
              <a:t> 미래 평균연령 및 인구 </a:t>
            </a:r>
            <a:r>
              <a:rPr lang="en-US" altLang="ko-KR" sz="3000" dirty="0">
                <a:latin typeface="나눔스퀘어 Bold" pitchFamily="50" charset="-127"/>
                <a:ea typeface="나눔스퀘어 Bold" pitchFamily="50" charset="-127"/>
              </a:rPr>
              <a:t>-</a:t>
            </a:r>
            <a:r>
              <a:rPr lang="ko-KR" altLang="en-US" sz="30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인구 감소 및 고령화</a:t>
            </a:r>
          </a:p>
        </p:txBody>
      </p:sp>
      <p:pic>
        <p:nvPicPr>
          <p:cNvPr id="20" name="Picture 3" descr="C:\seokwonna\pythonwork\AI\FinalProject\ppt\2023년 인구피라미드.png">
            <a:extLst>
              <a:ext uri="{FF2B5EF4-FFF2-40B4-BE49-F238E27FC236}">
                <a16:creationId xmlns:a16="http://schemas.microsoft.com/office/drawing/2014/main" id="{D9ACDA69-E435-4C29-B1C4-526CC07E398F}"/>
              </a:ext>
            </a:extLst>
          </p:cNvPr>
          <p:cNvPicPr>
            <a:picLocks noChangeAspect="1" noChangeArrowheads="1"/>
          </p:cNvPicPr>
          <p:nvPr/>
        </p:nvPicPr>
        <p:blipFill>
          <a:blip r:embed="rId4"/>
          <a:srcRect/>
          <a:stretch>
            <a:fillRect/>
          </a:stretch>
        </p:blipFill>
        <p:spPr bwMode="auto">
          <a:xfrm>
            <a:off x="4149595" y="2486700"/>
            <a:ext cx="5696931" cy="5400000"/>
          </a:xfrm>
          <a:prstGeom prst="rect">
            <a:avLst/>
          </a:prstGeom>
          <a:noFill/>
        </p:spPr>
      </p:pic>
      <p:sp>
        <p:nvSpPr>
          <p:cNvPr id="21" name="TextBox 20">
            <a:extLst>
              <a:ext uri="{FF2B5EF4-FFF2-40B4-BE49-F238E27FC236}">
                <a16:creationId xmlns:a16="http://schemas.microsoft.com/office/drawing/2014/main" id="{EC02A72B-F24C-0F54-D517-9DE02BE0E82E}"/>
              </a:ext>
            </a:extLst>
          </p:cNvPr>
          <p:cNvSpPr txBox="1"/>
          <p:nvPr/>
        </p:nvSpPr>
        <p:spPr>
          <a:xfrm>
            <a:off x="5867400" y="7886700"/>
            <a:ext cx="3048000" cy="646331"/>
          </a:xfrm>
          <a:prstGeom prst="rect">
            <a:avLst/>
          </a:prstGeom>
          <a:noFill/>
        </p:spPr>
        <p:txBody>
          <a:bodyPr wrap="square" rtlCol="0">
            <a:spAutoFit/>
          </a:bodyPr>
          <a:lstStyle/>
          <a:p>
            <a:r>
              <a:rPr lang="ko-KR" altLang="en-US" dirty="0">
                <a:latin typeface="나눔스퀘어 Bold" pitchFamily="50" charset="-127"/>
                <a:ea typeface="나눔스퀘어 Bold" pitchFamily="50" charset="-127"/>
              </a:rPr>
              <a:t>총 인구</a:t>
            </a:r>
            <a:r>
              <a:rPr lang="en-US" altLang="ko-KR" dirty="0">
                <a:latin typeface="나눔스퀘어 Bold" pitchFamily="50" charset="-127"/>
                <a:ea typeface="나눔스퀘어 Bold" pitchFamily="50" charset="-127"/>
              </a:rPr>
              <a:t> : </a:t>
            </a:r>
            <a:r>
              <a:rPr lang="ko-KR" altLang="en-US" dirty="0">
                <a:latin typeface="나눔스퀘어 Bold" pitchFamily="50" charset="-127"/>
                <a:ea typeface="나눔스퀘어 Bold" pitchFamily="50" charset="-127"/>
              </a:rPr>
              <a:t>약 </a:t>
            </a:r>
            <a:r>
              <a:rPr lang="en-US" altLang="ko-KR" dirty="0">
                <a:latin typeface="나눔스퀘어 Bold" pitchFamily="50" charset="-127"/>
                <a:ea typeface="나눔스퀘어 Bold" pitchFamily="50" charset="-127"/>
              </a:rPr>
              <a:t>5,140</a:t>
            </a:r>
            <a:r>
              <a:rPr lang="ko-KR" altLang="en-US" dirty="0">
                <a:latin typeface="나눔스퀘어 Bold" pitchFamily="50" charset="-127"/>
                <a:ea typeface="나눔스퀘어 Bold" pitchFamily="50" charset="-127"/>
              </a:rPr>
              <a:t>만 명</a:t>
            </a:r>
            <a:endParaRPr lang="en-US" altLang="ko-KR" dirty="0">
              <a:latin typeface="나눔스퀘어 Bold" pitchFamily="50" charset="-127"/>
              <a:ea typeface="나눔스퀘어 Bold" pitchFamily="50" charset="-127"/>
            </a:endParaRPr>
          </a:p>
          <a:p>
            <a:r>
              <a:rPr lang="ko-KR" altLang="en-US" dirty="0">
                <a:latin typeface="나눔스퀘어 Bold" pitchFamily="50" charset="-127"/>
                <a:ea typeface="나눔스퀘어 Bold" pitchFamily="50" charset="-127"/>
              </a:rPr>
              <a:t>평균연령 </a:t>
            </a:r>
            <a:r>
              <a:rPr lang="en-US" altLang="ko-KR" dirty="0">
                <a:latin typeface="나눔스퀘어 Bold" pitchFamily="50" charset="-127"/>
                <a:ea typeface="나눔스퀘어 Bold" pitchFamily="50" charset="-127"/>
              </a:rPr>
              <a:t>: 44.5 </a:t>
            </a:r>
            <a:r>
              <a:rPr lang="ko-KR" altLang="en-US" dirty="0">
                <a:latin typeface="나눔스퀘어 Bold" pitchFamily="50" charset="-127"/>
                <a:ea typeface="나눔스퀘어 Bold" pitchFamily="50" charset="-127"/>
              </a:rPr>
              <a:t>세</a:t>
            </a:r>
          </a:p>
        </p:txBody>
      </p:sp>
      <p:sp>
        <p:nvSpPr>
          <p:cNvPr id="22" name="TextBox 21">
            <a:extLst>
              <a:ext uri="{FF2B5EF4-FFF2-40B4-BE49-F238E27FC236}">
                <a16:creationId xmlns:a16="http://schemas.microsoft.com/office/drawing/2014/main" id="{853853BB-9E2C-A4A0-A184-30B31DB39DFE}"/>
              </a:ext>
            </a:extLst>
          </p:cNvPr>
          <p:cNvSpPr txBox="1"/>
          <p:nvPr/>
        </p:nvSpPr>
        <p:spPr>
          <a:xfrm>
            <a:off x="11963400" y="9102923"/>
            <a:ext cx="47244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a:t>
            </a:r>
            <a:r>
              <a:rPr lang="en-US" altLang="ko-KR" sz="1400" dirty="0">
                <a:latin typeface="나눔스퀘어 Bold" pitchFamily="50" charset="-127"/>
                <a:ea typeface="나눔스퀘어 Bold" pitchFamily="50" charset="-127"/>
              </a:rPr>
              <a:t> :  </a:t>
            </a:r>
            <a:r>
              <a:rPr lang="ko-KR" altLang="en-US" sz="1400" dirty="0">
                <a:latin typeface="나눔스퀘어 Bold" pitchFamily="50" charset="-127"/>
                <a:ea typeface="나눔스퀘어 Bold" pitchFamily="50" charset="-127"/>
              </a:rPr>
              <a:t>통계지리정보 서비스</a:t>
            </a:r>
            <a:r>
              <a:rPr lang="en-US" altLang="ko-KR" sz="1400" dirty="0">
                <a:latin typeface="나눔스퀘어 Bold" pitchFamily="50" charset="-127"/>
                <a:ea typeface="나눔스퀘어 Bold" pitchFamily="50" charset="-127"/>
              </a:rPr>
              <a:t> - </a:t>
            </a:r>
            <a:r>
              <a:rPr lang="ko-KR" altLang="en-US" sz="1400" dirty="0">
                <a:latin typeface="나눔스퀘어 Bold" pitchFamily="50" charset="-127"/>
                <a:ea typeface="나눔스퀘어 Bold" pitchFamily="50" charset="-127"/>
              </a:rPr>
              <a:t>통계청</a:t>
            </a:r>
          </a:p>
        </p:txBody>
      </p:sp>
      <p:pic>
        <p:nvPicPr>
          <p:cNvPr id="23" name="Picture 4" descr="C:\seokwonna\pythonwork\AI\FinalProject\ppt\2043년 인구피라미드.png">
            <a:extLst>
              <a:ext uri="{FF2B5EF4-FFF2-40B4-BE49-F238E27FC236}">
                <a16:creationId xmlns:a16="http://schemas.microsoft.com/office/drawing/2014/main" id="{523204CD-4F8B-7103-8CBD-70D9C1DB2E83}"/>
              </a:ext>
            </a:extLst>
          </p:cNvPr>
          <p:cNvPicPr>
            <a:picLocks noChangeAspect="1" noChangeArrowheads="1"/>
          </p:cNvPicPr>
          <p:nvPr/>
        </p:nvPicPr>
        <p:blipFill>
          <a:blip r:embed="rId5"/>
          <a:srcRect/>
          <a:stretch>
            <a:fillRect/>
          </a:stretch>
        </p:blipFill>
        <p:spPr bwMode="auto">
          <a:xfrm>
            <a:off x="10778996" y="2486700"/>
            <a:ext cx="5696931" cy="5400000"/>
          </a:xfrm>
          <a:prstGeom prst="rect">
            <a:avLst/>
          </a:prstGeom>
          <a:noFill/>
        </p:spPr>
      </p:pic>
      <p:sp>
        <p:nvSpPr>
          <p:cNvPr id="24" name="TextBox 23">
            <a:extLst>
              <a:ext uri="{FF2B5EF4-FFF2-40B4-BE49-F238E27FC236}">
                <a16:creationId xmlns:a16="http://schemas.microsoft.com/office/drawing/2014/main" id="{CCF414AA-03FB-6DFE-FB35-CA9F4DDE6F90}"/>
              </a:ext>
            </a:extLst>
          </p:cNvPr>
          <p:cNvSpPr txBox="1"/>
          <p:nvPr/>
        </p:nvSpPr>
        <p:spPr>
          <a:xfrm>
            <a:off x="12496800" y="7886700"/>
            <a:ext cx="3200400" cy="646331"/>
          </a:xfrm>
          <a:prstGeom prst="rect">
            <a:avLst/>
          </a:prstGeom>
          <a:noFill/>
        </p:spPr>
        <p:txBody>
          <a:bodyPr wrap="square" rtlCol="0">
            <a:spAutoFit/>
          </a:bodyPr>
          <a:lstStyle/>
          <a:p>
            <a:r>
              <a:rPr lang="ko-KR" altLang="en-US" dirty="0">
                <a:latin typeface="나눔스퀘어 Bold" pitchFamily="50" charset="-127"/>
                <a:ea typeface="나눔스퀘어 Bold" pitchFamily="50" charset="-127"/>
              </a:rPr>
              <a:t>총 인구 </a:t>
            </a:r>
            <a:r>
              <a:rPr lang="en-US" altLang="ko-KR" dirty="0">
                <a:latin typeface="나눔스퀘어 Bold" pitchFamily="50" charset="-127"/>
                <a:ea typeface="나눔스퀘어 Bold" pitchFamily="50" charset="-127"/>
              </a:rPr>
              <a:t>	:  </a:t>
            </a:r>
            <a:r>
              <a:rPr lang="ko-KR" altLang="en-US" dirty="0">
                <a:latin typeface="나눔스퀘어 Bold" pitchFamily="50" charset="-127"/>
                <a:ea typeface="나눔스퀘어 Bold" pitchFamily="50" charset="-127"/>
              </a:rPr>
              <a:t>약 </a:t>
            </a:r>
            <a:r>
              <a:rPr lang="en-US" altLang="ko-KR" dirty="0">
                <a:latin typeface="나눔스퀘어 Bold" pitchFamily="50" charset="-127"/>
                <a:ea typeface="나눔스퀘어 Bold" pitchFamily="50" charset="-127"/>
              </a:rPr>
              <a:t>4,650</a:t>
            </a:r>
            <a:r>
              <a:rPr lang="ko-KR" altLang="en-US" dirty="0">
                <a:latin typeface="나눔스퀘어 Bold" pitchFamily="50" charset="-127"/>
                <a:ea typeface="나눔스퀘어 Bold" pitchFamily="50" charset="-127"/>
              </a:rPr>
              <a:t>만 명</a:t>
            </a:r>
            <a:endParaRPr lang="en-US" altLang="ko-KR" dirty="0">
              <a:latin typeface="나눔스퀘어 Bold" pitchFamily="50" charset="-127"/>
              <a:ea typeface="나눔스퀘어 Bold" pitchFamily="50" charset="-127"/>
            </a:endParaRPr>
          </a:p>
          <a:p>
            <a:r>
              <a:rPr lang="ko-KR" altLang="en-US" dirty="0">
                <a:latin typeface="나눔스퀘어 Bold" pitchFamily="50" charset="-127"/>
                <a:ea typeface="나눔스퀘어 Bold" pitchFamily="50" charset="-127"/>
              </a:rPr>
              <a:t>평균연령 </a:t>
            </a:r>
            <a:r>
              <a:rPr lang="en-US" altLang="ko-KR" dirty="0">
                <a:latin typeface="나눔스퀘어 Bold" pitchFamily="50" charset="-127"/>
                <a:ea typeface="나눔스퀘어 Bold" pitchFamily="50" charset="-127"/>
              </a:rPr>
              <a:t>: 53.8 </a:t>
            </a:r>
            <a:r>
              <a:rPr lang="ko-KR" altLang="en-US" dirty="0">
                <a:latin typeface="나눔스퀘어 Bold" pitchFamily="50" charset="-127"/>
                <a:ea typeface="나눔스퀘어 Bold" pitchFamily="50" charset="-127"/>
              </a:rPr>
              <a:t>세</a:t>
            </a:r>
          </a:p>
        </p:txBody>
      </p:sp>
    </p:spTree>
    <p:extLst>
      <p:ext uri="{BB962C8B-B14F-4D97-AF65-F5344CB8AC3E}">
        <p14:creationId xmlns:p14="http://schemas.microsoft.com/office/powerpoint/2010/main" val="129566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3"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F7597DA-F542-CAC4-6CBF-407EBF0DCF7B}"/>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 및 목적</a:t>
            </a:r>
            <a:endParaRPr lang="en-US" sz="32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국내 농업 현황 및 전망 </a:t>
            </a:r>
            <a:r>
              <a:rPr lang="en-US" altLang="ko-KR" sz="3000" dirty="0">
                <a:latin typeface="나눔스퀘어 Bold" pitchFamily="50" charset="-127"/>
                <a:ea typeface="나눔스퀘어 Bold" pitchFamily="50" charset="-127"/>
              </a:rPr>
              <a:t>-</a:t>
            </a:r>
            <a:r>
              <a:rPr lang="ko-KR" altLang="en-US" sz="30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국내외 곡물자급률</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국내 농촌 인구 변화율</a:t>
            </a:r>
          </a:p>
        </p:txBody>
      </p:sp>
      <p:sp>
        <p:nvSpPr>
          <p:cNvPr id="7" name="TextBox 6">
            <a:extLst>
              <a:ext uri="{FF2B5EF4-FFF2-40B4-BE49-F238E27FC236}">
                <a16:creationId xmlns:a16="http://schemas.microsoft.com/office/drawing/2014/main" id="{88AA2683-FD55-766F-600C-11D54F139276}"/>
              </a:ext>
            </a:extLst>
          </p:cNvPr>
          <p:cNvSpPr txBox="1"/>
          <p:nvPr/>
        </p:nvSpPr>
        <p:spPr>
          <a:xfrm>
            <a:off x="10287000" y="9105900"/>
            <a:ext cx="6400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a:t>
            </a:r>
            <a:r>
              <a:rPr lang="en-US" altLang="ko-KR" sz="1400" dirty="0">
                <a:latin typeface="나눔스퀘어 Bold" pitchFamily="50" charset="-127"/>
                <a:ea typeface="나눔스퀘어 Bold" pitchFamily="50" charset="-127"/>
              </a:rPr>
              <a:t> : </a:t>
            </a:r>
            <a:r>
              <a:rPr lang="ko-KR" altLang="en-US" sz="1400" dirty="0">
                <a:latin typeface="나눔스퀘어 Bold" pitchFamily="50" charset="-127"/>
                <a:ea typeface="나눔스퀘어 Bold" pitchFamily="50" charset="-127"/>
              </a:rPr>
              <a:t>중앙일보</a:t>
            </a:r>
            <a:r>
              <a:rPr lang="en-US" altLang="ko-KR" sz="1400" dirty="0">
                <a:latin typeface="나눔스퀘어 Bold" pitchFamily="50" charset="-127"/>
                <a:ea typeface="나눔스퀘어 Bold" pitchFamily="50" charset="-127"/>
              </a:rPr>
              <a:t>,</a:t>
            </a:r>
            <a:r>
              <a:rPr lang="ko-KR" altLang="en-US" sz="1400" dirty="0" err="1">
                <a:latin typeface="나눔스퀘어 Bold" pitchFamily="50" charset="-127"/>
                <a:ea typeface="나눔스퀘어 Bold" pitchFamily="50" charset="-127"/>
              </a:rPr>
              <a:t>이미디어</a:t>
            </a:r>
            <a:r>
              <a:rPr lang="en-US" altLang="ko-KR" sz="1400" dirty="0">
                <a:latin typeface="나눔스퀘어 Bold" pitchFamily="50" charset="-127"/>
                <a:ea typeface="나눔스퀘어 Bold" pitchFamily="50" charset="-127"/>
              </a:rPr>
              <a:t>, </a:t>
            </a:r>
            <a:r>
              <a:rPr lang="ko-KR" altLang="en-US" sz="1400" dirty="0">
                <a:latin typeface="나눔스퀘어 Bold" pitchFamily="50" charset="-127"/>
                <a:ea typeface="나눔스퀘어 Bold" pitchFamily="50" charset="-127"/>
              </a:rPr>
              <a:t>한국농촌경제연구원</a:t>
            </a:r>
          </a:p>
        </p:txBody>
      </p:sp>
      <p:grpSp>
        <p:nvGrpSpPr>
          <p:cNvPr id="8" name="그룹 15">
            <a:extLst>
              <a:ext uri="{FF2B5EF4-FFF2-40B4-BE49-F238E27FC236}">
                <a16:creationId xmlns:a16="http://schemas.microsoft.com/office/drawing/2014/main" id="{4E38A786-8C8D-7EDD-C0AF-DAD36F1DE3DC}"/>
              </a:ext>
            </a:extLst>
          </p:cNvPr>
          <p:cNvGrpSpPr/>
          <p:nvPr/>
        </p:nvGrpSpPr>
        <p:grpSpPr>
          <a:xfrm>
            <a:off x="8366764" y="3041358"/>
            <a:ext cx="8778236" cy="4890083"/>
            <a:chOff x="8747764" y="2247900"/>
            <a:chExt cx="8778236" cy="4890083"/>
          </a:xfrm>
        </p:grpSpPr>
        <p:pic>
          <p:nvPicPr>
            <p:cNvPr id="10" name="Picture 2">
              <a:extLst>
                <a:ext uri="{FF2B5EF4-FFF2-40B4-BE49-F238E27FC236}">
                  <a16:creationId xmlns:a16="http://schemas.microsoft.com/office/drawing/2014/main" id="{34CD0729-5F5F-9FBB-C1FF-670724CB0C35}"/>
                </a:ext>
              </a:extLst>
            </p:cNvPr>
            <p:cNvPicPr>
              <a:picLocks noChangeAspect="1" noChangeArrowheads="1"/>
            </p:cNvPicPr>
            <p:nvPr/>
          </p:nvPicPr>
          <p:blipFill>
            <a:blip r:embed="rId4"/>
            <a:srcRect t="6434"/>
            <a:stretch>
              <a:fillRect/>
            </a:stretch>
          </p:blipFill>
          <p:spPr bwMode="auto">
            <a:xfrm>
              <a:off x="8747764" y="2817983"/>
              <a:ext cx="8778236" cy="4320000"/>
            </a:xfrm>
            <a:prstGeom prst="rect">
              <a:avLst/>
            </a:prstGeom>
            <a:noFill/>
            <a:ln w="9525">
              <a:noFill/>
              <a:miter lim="800000"/>
              <a:headEnd/>
              <a:tailEnd/>
            </a:ln>
            <a:effectLst/>
          </p:spPr>
        </p:pic>
        <p:sp>
          <p:nvSpPr>
            <p:cNvPr id="13" name="TextBox 12">
              <a:extLst>
                <a:ext uri="{FF2B5EF4-FFF2-40B4-BE49-F238E27FC236}">
                  <a16:creationId xmlns:a16="http://schemas.microsoft.com/office/drawing/2014/main" id="{5CC12279-8641-A724-DB19-EF69926B95B5}"/>
                </a:ext>
              </a:extLst>
            </p:cNvPr>
            <p:cNvSpPr txBox="1"/>
            <p:nvPr/>
          </p:nvSpPr>
          <p:spPr>
            <a:xfrm>
              <a:off x="11269982" y="2247900"/>
              <a:ext cx="3733800" cy="553998"/>
            </a:xfrm>
            <a:prstGeom prst="rect">
              <a:avLst/>
            </a:prstGeom>
            <a:noFill/>
          </p:spPr>
          <p:txBody>
            <a:bodyPr wrap="square" rtlCol="0">
              <a:spAutoFit/>
            </a:bodyPr>
            <a:lstStyle/>
            <a:p>
              <a:r>
                <a:rPr lang="ko-KR" altLang="en-US" sz="3000" dirty="0">
                  <a:latin typeface="나눔스퀘어 Bold" pitchFamily="50" charset="-127"/>
                  <a:ea typeface="나눔스퀘어 Bold" pitchFamily="50" charset="-127"/>
                </a:rPr>
                <a:t>국내 농촌 인구 변화율</a:t>
              </a:r>
            </a:p>
          </p:txBody>
        </p:sp>
      </p:grpSp>
      <p:grpSp>
        <p:nvGrpSpPr>
          <p:cNvPr id="16" name="그룹 16">
            <a:extLst>
              <a:ext uri="{FF2B5EF4-FFF2-40B4-BE49-F238E27FC236}">
                <a16:creationId xmlns:a16="http://schemas.microsoft.com/office/drawing/2014/main" id="{A919454E-F218-B572-03FB-D2D1A859A081}"/>
              </a:ext>
            </a:extLst>
          </p:cNvPr>
          <p:cNvGrpSpPr/>
          <p:nvPr/>
        </p:nvGrpSpPr>
        <p:grpSpPr>
          <a:xfrm>
            <a:off x="3574596" y="3266300"/>
            <a:ext cx="4731204" cy="4440198"/>
            <a:chOff x="4191000" y="2151102"/>
            <a:chExt cx="4731204" cy="4440198"/>
          </a:xfrm>
        </p:grpSpPr>
        <p:pic>
          <p:nvPicPr>
            <p:cNvPr id="17" name="Picture 2" descr="그래픽=김현서 kim.hyeonseo12@joongang.co.kr">
              <a:extLst>
                <a:ext uri="{FF2B5EF4-FFF2-40B4-BE49-F238E27FC236}">
                  <a16:creationId xmlns:a16="http://schemas.microsoft.com/office/drawing/2014/main" id="{1ED6BB60-D733-246D-8081-FEE61D52B52B}"/>
                </a:ext>
              </a:extLst>
            </p:cNvPr>
            <p:cNvPicPr>
              <a:picLocks noChangeAspect="1" noChangeArrowheads="1"/>
            </p:cNvPicPr>
            <p:nvPr/>
          </p:nvPicPr>
          <p:blipFill>
            <a:blip r:embed="rId5"/>
            <a:srcRect t="15076" r="5011"/>
            <a:stretch>
              <a:fillRect/>
            </a:stretch>
          </p:blipFill>
          <p:spPr bwMode="auto">
            <a:xfrm>
              <a:off x="4191000" y="2705100"/>
              <a:ext cx="4731204" cy="3886200"/>
            </a:xfrm>
            <a:prstGeom prst="rect">
              <a:avLst/>
            </a:prstGeom>
            <a:noFill/>
          </p:spPr>
        </p:pic>
        <p:sp>
          <p:nvSpPr>
            <p:cNvPr id="18" name="TextBox 17">
              <a:extLst>
                <a:ext uri="{FF2B5EF4-FFF2-40B4-BE49-F238E27FC236}">
                  <a16:creationId xmlns:a16="http://schemas.microsoft.com/office/drawing/2014/main" id="{B39F9D65-DE8A-9E2E-94B7-02C9734DC4F8}"/>
                </a:ext>
              </a:extLst>
            </p:cNvPr>
            <p:cNvSpPr txBox="1"/>
            <p:nvPr/>
          </p:nvSpPr>
          <p:spPr>
            <a:xfrm>
              <a:off x="4689702" y="2151102"/>
              <a:ext cx="3733800" cy="553998"/>
            </a:xfrm>
            <a:prstGeom prst="rect">
              <a:avLst/>
            </a:prstGeom>
            <a:noFill/>
          </p:spPr>
          <p:txBody>
            <a:bodyPr wrap="square" rtlCol="0">
              <a:spAutoFit/>
            </a:bodyPr>
            <a:lstStyle/>
            <a:p>
              <a:pPr algn="ctr"/>
              <a:r>
                <a:rPr lang="ko-KR" altLang="en-US" sz="3000" dirty="0">
                  <a:latin typeface="나눔스퀘어 Bold" pitchFamily="50" charset="-127"/>
                  <a:ea typeface="나눔스퀘어 Bold" pitchFamily="50" charset="-127"/>
                </a:rPr>
                <a:t>국내외 곡물자급률</a:t>
              </a:r>
            </a:p>
          </p:txBody>
        </p:sp>
      </p:grpSp>
      <p:sp>
        <p:nvSpPr>
          <p:cNvPr id="19" name="Object 10">
            <a:extLst>
              <a:ext uri="{FF2B5EF4-FFF2-40B4-BE49-F238E27FC236}">
                <a16:creationId xmlns:a16="http://schemas.microsoft.com/office/drawing/2014/main" id="{EAF3B97D-A154-200F-8F18-440D8A99CFEC}"/>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1038523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2"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3"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6F7597DA-F542-CAC4-6CBF-407EBF0DCF7B}"/>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 및 목적</a:t>
            </a:r>
            <a:endParaRPr lang="en-US" sz="32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국내 농업 현황 및 전망 </a:t>
            </a:r>
            <a:r>
              <a:rPr lang="en-US" altLang="ko-KR" sz="3000" dirty="0">
                <a:latin typeface="나눔스퀘어 Bold" pitchFamily="50" charset="-127"/>
                <a:ea typeface="나눔스퀘어 Bold" pitchFamily="50" charset="-127"/>
              </a:rPr>
              <a:t>-</a:t>
            </a:r>
            <a:r>
              <a:rPr lang="ko-KR" altLang="en-US" sz="30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국내외 곡물자급률</a:t>
            </a:r>
            <a:r>
              <a:rPr lang="en-US" altLang="ko-KR" sz="24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국내 농촌 인구 변화율</a:t>
            </a:r>
          </a:p>
        </p:txBody>
      </p:sp>
      <p:sp>
        <p:nvSpPr>
          <p:cNvPr id="7" name="TextBox 6">
            <a:extLst>
              <a:ext uri="{FF2B5EF4-FFF2-40B4-BE49-F238E27FC236}">
                <a16:creationId xmlns:a16="http://schemas.microsoft.com/office/drawing/2014/main" id="{88AA2683-FD55-766F-600C-11D54F139276}"/>
              </a:ext>
            </a:extLst>
          </p:cNvPr>
          <p:cNvSpPr txBox="1"/>
          <p:nvPr/>
        </p:nvSpPr>
        <p:spPr>
          <a:xfrm>
            <a:off x="10287000" y="9105900"/>
            <a:ext cx="64008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a:t>
            </a:r>
            <a:r>
              <a:rPr lang="en-US" altLang="ko-KR" sz="1400" dirty="0">
                <a:latin typeface="나눔스퀘어 Bold" pitchFamily="50" charset="-127"/>
                <a:ea typeface="나눔스퀘어 Bold" pitchFamily="50" charset="-127"/>
              </a:rPr>
              <a:t> : </a:t>
            </a:r>
            <a:r>
              <a:rPr lang="ko-KR" altLang="en-US" sz="1400" dirty="0">
                <a:latin typeface="나눔스퀘어 Bold" pitchFamily="50" charset="-127"/>
                <a:ea typeface="나눔스퀘어 Bold" pitchFamily="50" charset="-127"/>
              </a:rPr>
              <a:t>중앙일보</a:t>
            </a:r>
            <a:r>
              <a:rPr lang="en-US" altLang="ko-KR" sz="1400" dirty="0">
                <a:latin typeface="나눔스퀘어 Bold" pitchFamily="50" charset="-127"/>
                <a:ea typeface="나눔스퀘어 Bold" pitchFamily="50" charset="-127"/>
              </a:rPr>
              <a:t>,</a:t>
            </a:r>
            <a:r>
              <a:rPr lang="ko-KR" altLang="en-US" sz="1400" dirty="0" err="1">
                <a:latin typeface="나눔스퀘어 Bold" pitchFamily="50" charset="-127"/>
                <a:ea typeface="나눔스퀘어 Bold" pitchFamily="50" charset="-127"/>
              </a:rPr>
              <a:t>이미디어</a:t>
            </a:r>
            <a:r>
              <a:rPr lang="en-US" altLang="ko-KR" sz="1400" dirty="0">
                <a:latin typeface="나눔스퀘어 Bold" pitchFamily="50" charset="-127"/>
                <a:ea typeface="나눔스퀘어 Bold" pitchFamily="50" charset="-127"/>
              </a:rPr>
              <a:t>, </a:t>
            </a:r>
            <a:r>
              <a:rPr lang="ko-KR" altLang="en-US" sz="1400" dirty="0">
                <a:latin typeface="나눔스퀘어 Bold" pitchFamily="50" charset="-127"/>
                <a:ea typeface="나눔스퀘어 Bold" pitchFamily="50" charset="-127"/>
              </a:rPr>
              <a:t>한국농촌경제연구원</a:t>
            </a:r>
          </a:p>
        </p:txBody>
      </p:sp>
      <p:grpSp>
        <p:nvGrpSpPr>
          <p:cNvPr id="8" name="그룹 15">
            <a:extLst>
              <a:ext uri="{FF2B5EF4-FFF2-40B4-BE49-F238E27FC236}">
                <a16:creationId xmlns:a16="http://schemas.microsoft.com/office/drawing/2014/main" id="{4E38A786-8C8D-7EDD-C0AF-DAD36F1DE3DC}"/>
              </a:ext>
            </a:extLst>
          </p:cNvPr>
          <p:cNvGrpSpPr/>
          <p:nvPr/>
        </p:nvGrpSpPr>
        <p:grpSpPr>
          <a:xfrm>
            <a:off x="8366764" y="3041358"/>
            <a:ext cx="8778236" cy="4890083"/>
            <a:chOff x="8747764" y="2247900"/>
            <a:chExt cx="8778236" cy="4890083"/>
          </a:xfrm>
        </p:grpSpPr>
        <p:pic>
          <p:nvPicPr>
            <p:cNvPr id="10" name="Picture 2">
              <a:extLst>
                <a:ext uri="{FF2B5EF4-FFF2-40B4-BE49-F238E27FC236}">
                  <a16:creationId xmlns:a16="http://schemas.microsoft.com/office/drawing/2014/main" id="{34CD0729-5F5F-9FBB-C1FF-670724CB0C35}"/>
                </a:ext>
              </a:extLst>
            </p:cNvPr>
            <p:cNvPicPr>
              <a:picLocks noChangeAspect="1" noChangeArrowheads="1"/>
            </p:cNvPicPr>
            <p:nvPr/>
          </p:nvPicPr>
          <p:blipFill>
            <a:blip r:embed="rId4"/>
            <a:srcRect t="6434"/>
            <a:stretch>
              <a:fillRect/>
            </a:stretch>
          </p:blipFill>
          <p:spPr bwMode="auto">
            <a:xfrm>
              <a:off x="8747764" y="2817983"/>
              <a:ext cx="8778236" cy="4320000"/>
            </a:xfrm>
            <a:prstGeom prst="rect">
              <a:avLst/>
            </a:prstGeom>
            <a:noFill/>
            <a:ln w="9525">
              <a:noFill/>
              <a:miter lim="800000"/>
              <a:headEnd/>
              <a:tailEnd/>
            </a:ln>
            <a:effectLst/>
          </p:spPr>
        </p:pic>
        <p:sp>
          <p:nvSpPr>
            <p:cNvPr id="13" name="TextBox 12">
              <a:extLst>
                <a:ext uri="{FF2B5EF4-FFF2-40B4-BE49-F238E27FC236}">
                  <a16:creationId xmlns:a16="http://schemas.microsoft.com/office/drawing/2014/main" id="{5CC12279-8641-A724-DB19-EF69926B95B5}"/>
                </a:ext>
              </a:extLst>
            </p:cNvPr>
            <p:cNvSpPr txBox="1"/>
            <p:nvPr/>
          </p:nvSpPr>
          <p:spPr>
            <a:xfrm>
              <a:off x="11269982" y="2247900"/>
              <a:ext cx="3733800" cy="553998"/>
            </a:xfrm>
            <a:prstGeom prst="rect">
              <a:avLst/>
            </a:prstGeom>
            <a:noFill/>
          </p:spPr>
          <p:txBody>
            <a:bodyPr wrap="square" rtlCol="0">
              <a:spAutoFit/>
            </a:bodyPr>
            <a:lstStyle/>
            <a:p>
              <a:r>
                <a:rPr lang="ko-KR" altLang="en-US" sz="3000" dirty="0">
                  <a:latin typeface="나눔스퀘어 Bold" pitchFamily="50" charset="-127"/>
                  <a:ea typeface="나눔스퀘어 Bold" pitchFamily="50" charset="-127"/>
                </a:rPr>
                <a:t>국내 농촌 인구 변화율</a:t>
              </a:r>
            </a:p>
          </p:txBody>
        </p:sp>
      </p:grpSp>
      <p:grpSp>
        <p:nvGrpSpPr>
          <p:cNvPr id="16" name="그룹 16">
            <a:extLst>
              <a:ext uri="{FF2B5EF4-FFF2-40B4-BE49-F238E27FC236}">
                <a16:creationId xmlns:a16="http://schemas.microsoft.com/office/drawing/2014/main" id="{A919454E-F218-B572-03FB-D2D1A859A081}"/>
              </a:ext>
            </a:extLst>
          </p:cNvPr>
          <p:cNvGrpSpPr/>
          <p:nvPr/>
        </p:nvGrpSpPr>
        <p:grpSpPr>
          <a:xfrm>
            <a:off x="3574596" y="3266300"/>
            <a:ext cx="4731204" cy="4440198"/>
            <a:chOff x="4191000" y="2151102"/>
            <a:chExt cx="4731204" cy="4440198"/>
          </a:xfrm>
        </p:grpSpPr>
        <p:pic>
          <p:nvPicPr>
            <p:cNvPr id="17" name="Picture 2" descr="그래픽=김현서 kim.hyeonseo12@joongang.co.kr">
              <a:extLst>
                <a:ext uri="{FF2B5EF4-FFF2-40B4-BE49-F238E27FC236}">
                  <a16:creationId xmlns:a16="http://schemas.microsoft.com/office/drawing/2014/main" id="{1ED6BB60-D733-246D-8081-FEE61D52B52B}"/>
                </a:ext>
              </a:extLst>
            </p:cNvPr>
            <p:cNvPicPr>
              <a:picLocks noChangeAspect="1" noChangeArrowheads="1"/>
            </p:cNvPicPr>
            <p:nvPr/>
          </p:nvPicPr>
          <p:blipFill>
            <a:blip r:embed="rId5"/>
            <a:srcRect t="15076" r="5011"/>
            <a:stretch>
              <a:fillRect/>
            </a:stretch>
          </p:blipFill>
          <p:spPr bwMode="auto">
            <a:xfrm>
              <a:off x="4191000" y="2705100"/>
              <a:ext cx="4731204" cy="3886200"/>
            </a:xfrm>
            <a:prstGeom prst="rect">
              <a:avLst/>
            </a:prstGeom>
            <a:noFill/>
          </p:spPr>
        </p:pic>
        <p:sp>
          <p:nvSpPr>
            <p:cNvPr id="18" name="TextBox 17">
              <a:extLst>
                <a:ext uri="{FF2B5EF4-FFF2-40B4-BE49-F238E27FC236}">
                  <a16:creationId xmlns:a16="http://schemas.microsoft.com/office/drawing/2014/main" id="{B39F9D65-DE8A-9E2E-94B7-02C9734DC4F8}"/>
                </a:ext>
              </a:extLst>
            </p:cNvPr>
            <p:cNvSpPr txBox="1"/>
            <p:nvPr/>
          </p:nvSpPr>
          <p:spPr>
            <a:xfrm>
              <a:off x="4689702" y="2151102"/>
              <a:ext cx="3733800" cy="553998"/>
            </a:xfrm>
            <a:prstGeom prst="rect">
              <a:avLst/>
            </a:prstGeom>
            <a:noFill/>
          </p:spPr>
          <p:txBody>
            <a:bodyPr wrap="square" rtlCol="0">
              <a:spAutoFit/>
            </a:bodyPr>
            <a:lstStyle/>
            <a:p>
              <a:pPr algn="ctr"/>
              <a:r>
                <a:rPr lang="ko-KR" altLang="en-US" sz="3000" dirty="0">
                  <a:latin typeface="나눔스퀘어 Bold" pitchFamily="50" charset="-127"/>
                  <a:ea typeface="나눔스퀘어 Bold" pitchFamily="50" charset="-127"/>
                </a:rPr>
                <a:t>국내외 곡물자급률</a:t>
              </a:r>
            </a:p>
          </p:txBody>
        </p:sp>
      </p:grpSp>
      <p:grpSp>
        <p:nvGrpSpPr>
          <p:cNvPr id="11" name="그룹 19">
            <a:extLst>
              <a:ext uri="{FF2B5EF4-FFF2-40B4-BE49-F238E27FC236}">
                <a16:creationId xmlns:a16="http://schemas.microsoft.com/office/drawing/2014/main" id="{BF2BF6B5-074C-BEFF-A580-2ECD8D94AE57}"/>
              </a:ext>
            </a:extLst>
          </p:cNvPr>
          <p:cNvGrpSpPr/>
          <p:nvPr/>
        </p:nvGrpSpPr>
        <p:grpSpPr>
          <a:xfrm>
            <a:off x="6358484" y="2410459"/>
            <a:ext cx="7848600" cy="6108211"/>
            <a:chOff x="6629400" y="2400300"/>
            <a:chExt cx="7848600" cy="6108211"/>
          </a:xfrm>
        </p:grpSpPr>
        <p:pic>
          <p:nvPicPr>
            <p:cNvPr id="14" name="Picture 2" descr="https://www.ecomedia.co.kr/news/data/20201103/p1065576303919940_438_thum.JPG">
              <a:extLst>
                <a:ext uri="{FF2B5EF4-FFF2-40B4-BE49-F238E27FC236}">
                  <a16:creationId xmlns:a16="http://schemas.microsoft.com/office/drawing/2014/main" id="{168F965E-D45C-9E2C-9E02-D1A307C22C92}"/>
                </a:ext>
              </a:extLst>
            </p:cNvPr>
            <p:cNvPicPr>
              <a:picLocks noChangeAspect="1" noChangeArrowheads="1"/>
            </p:cNvPicPr>
            <p:nvPr/>
          </p:nvPicPr>
          <p:blipFill>
            <a:blip r:embed="rId6"/>
            <a:srcRect/>
            <a:stretch>
              <a:fillRect/>
            </a:stretch>
          </p:blipFill>
          <p:spPr bwMode="auto">
            <a:xfrm>
              <a:off x="6629400" y="2400300"/>
              <a:ext cx="7848600" cy="6108211"/>
            </a:xfrm>
            <a:prstGeom prst="rect">
              <a:avLst/>
            </a:prstGeom>
            <a:noFill/>
          </p:spPr>
        </p:pic>
        <p:sp>
          <p:nvSpPr>
            <p:cNvPr id="15" name="TextBox 14">
              <a:extLst>
                <a:ext uri="{FF2B5EF4-FFF2-40B4-BE49-F238E27FC236}">
                  <a16:creationId xmlns:a16="http://schemas.microsoft.com/office/drawing/2014/main" id="{EB12B280-D7BF-863A-8008-C74A03A85065}"/>
                </a:ext>
              </a:extLst>
            </p:cNvPr>
            <p:cNvSpPr txBox="1"/>
            <p:nvPr/>
          </p:nvSpPr>
          <p:spPr>
            <a:xfrm>
              <a:off x="12725400" y="8096190"/>
              <a:ext cx="1676400" cy="400110"/>
            </a:xfrm>
            <a:prstGeom prst="rect">
              <a:avLst/>
            </a:prstGeom>
            <a:noFill/>
          </p:spPr>
          <p:txBody>
            <a:bodyPr wrap="square" rtlCol="0">
              <a:spAutoFit/>
            </a:bodyPr>
            <a:lstStyle/>
            <a:p>
              <a:pPr algn="ctr"/>
              <a:r>
                <a:rPr lang="en-US" altLang="ko-KR" sz="2000">
                  <a:solidFill>
                    <a:schemeClr val="bg1"/>
                  </a:solidFill>
                  <a:latin typeface="나눔스퀘어 ExtraBold" pitchFamily="50" charset="-127"/>
                  <a:ea typeface="나눔스퀘어 ExtraBold" pitchFamily="50" charset="-127"/>
                </a:rPr>
                <a:t>2020</a:t>
              </a:r>
              <a:r>
                <a:rPr lang="ko-KR" altLang="en-US" sz="2000" dirty="0">
                  <a:solidFill>
                    <a:schemeClr val="bg1"/>
                  </a:solidFill>
                  <a:latin typeface="나눔스퀘어 ExtraBold" pitchFamily="50" charset="-127"/>
                  <a:ea typeface="나눔스퀘어 ExtraBold" pitchFamily="50" charset="-127"/>
                </a:rPr>
                <a:t>년 자료</a:t>
              </a:r>
            </a:p>
          </p:txBody>
        </p:sp>
      </p:grpSp>
      <p:sp>
        <p:nvSpPr>
          <p:cNvPr id="19" name="Object 10">
            <a:extLst>
              <a:ext uri="{FF2B5EF4-FFF2-40B4-BE49-F238E27FC236}">
                <a16:creationId xmlns:a16="http://schemas.microsoft.com/office/drawing/2014/main" id="{6AED2D09-4485-B389-2938-5655D27D0891}"/>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2481953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790D65D-3DC2-88B0-0BC0-AFCD9DB7E71E}"/>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 및 목적</a:t>
            </a:r>
            <a:endParaRPr lang="en-US" sz="3200" dirty="0">
              <a:latin typeface="나눔스퀘어 Bold" pitchFamily="50" charset="-127"/>
              <a:ea typeface="나눔스퀘어 Bold" pitchFamily="50" charset="-127"/>
            </a:endParaRPr>
          </a:p>
          <a:p>
            <a:r>
              <a:rPr lang="ko-KR" altLang="en-US" sz="3000" dirty="0">
                <a:latin typeface="나눔스퀘어 Bold" pitchFamily="50" charset="-127"/>
                <a:ea typeface="나눔스퀘어 Bold" pitchFamily="50" charset="-127"/>
              </a:rPr>
              <a:t>국내 농업 현황 및 전망 </a:t>
            </a:r>
            <a:r>
              <a:rPr lang="en-US" altLang="ko-KR" sz="3000" dirty="0">
                <a:latin typeface="나눔스퀘어 Bold" pitchFamily="50" charset="-127"/>
                <a:ea typeface="나눔스퀘어 Bold" pitchFamily="50" charset="-127"/>
              </a:rPr>
              <a:t>-</a:t>
            </a:r>
            <a:r>
              <a:rPr lang="ko-KR" altLang="en-US" sz="30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농가 인구 전망</a:t>
            </a:r>
          </a:p>
        </p:txBody>
      </p:sp>
      <p:pic>
        <p:nvPicPr>
          <p:cNvPr id="7" name="Picture 2">
            <a:extLst>
              <a:ext uri="{FF2B5EF4-FFF2-40B4-BE49-F238E27FC236}">
                <a16:creationId xmlns:a16="http://schemas.microsoft.com/office/drawing/2014/main" id="{9FA8330A-D654-99F5-5A26-EB8FCD9F36DA}"/>
              </a:ext>
            </a:extLst>
          </p:cNvPr>
          <p:cNvPicPr>
            <a:picLocks noChangeAspect="1" noChangeArrowheads="1"/>
          </p:cNvPicPr>
          <p:nvPr/>
        </p:nvPicPr>
        <p:blipFill>
          <a:blip r:embed="rId5"/>
          <a:srcRect/>
          <a:stretch>
            <a:fillRect/>
          </a:stretch>
        </p:blipFill>
        <p:spPr bwMode="auto">
          <a:xfrm>
            <a:off x="4343400" y="2324100"/>
            <a:ext cx="13079004" cy="601980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55F35D55-AAAA-56B3-F334-401448FB2E65}"/>
              </a:ext>
            </a:extLst>
          </p:cNvPr>
          <p:cNvSpPr txBox="1"/>
          <p:nvPr/>
        </p:nvSpPr>
        <p:spPr>
          <a:xfrm>
            <a:off x="11887200" y="9105901"/>
            <a:ext cx="4800600" cy="304800"/>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a:t>
            </a:r>
            <a:r>
              <a:rPr lang="en-US" altLang="ko-KR" sz="1400" dirty="0">
                <a:latin typeface="나눔스퀘어 Bold" pitchFamily="50" charset="-127"/>
                <a:ea typeface="나눔스퀘어 Bold" pitchFamily="50" charset="-127"/>
              </a:rPr>
              <a:t> : </a:t>
            </a:r>
            <a:r>
              <a:rPr lang="ko-KR" altLang="en-US" sz="1400" dirty="0">
                <a:latin typeface="나눔스퀘어 Bold" pitchFamily="50" charset="-127"/>
                <a:ea typeface="나눔스퀘어 Bold" pitchFamily="50" charset="-127"/>
              </a:rPr>
              <a:t>한국농촌경제연구원</a:t>
            </a:r>
            <a:r>
              <a:rPr lang="en-US" altLang="ko-KR" sz="1400" dirty="0">
                <a:latin typeface="나눔스퀘어 Bold" pitchFamily="50" charset="-127"/>
                <a:ea typeface="나눔스퀘어 Bold" pitchFamily="50" charset="-127"/>
              </a:rPr>
              <a:t> – </a:t>
            </a:r>
            <a:r>
              <a:rPr lang="ko-KR" altLang="en-US" sz="1400" dirty="0">
                <a:latin typeface="나눔스퀘어 Bold" pitchFamily="50" charset="-127"/>
                <a:ea typeface="나눔스퀘어 Bold" pitchFamily="50" charset="-127"/>
              </a:rPr>
              <a:t>농업관측센터</a:t>
            </a:r>
          </a:p>
        </p:txBody>
      </p:sp>
      <p:sp>
        <p:nvSpPr>
          <p:cNvPr id="10" name="Object 10">
            <a:extLst>
              <a:ext uri="{FF2B5EF4-FFF2-40B4-BE49-F238E27FC236}">
                <a16:creationId xmlns:a16="http://schemas.microsoft.com/office/drawing/2014/main" id="{814A84B6-105B-327A-B426-6A33E50445E6}"/>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170531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01"/>
          <p:cNvGrpSpPr/>
          <p:nvPr/>
        </p:nvGrpSpPr>
        <p:grpSpPr>
          <a:xfrm>
            <a:off x="2895600" y="656500"/>
            <a:ext cx="14664251" cy="8956847"/>
            <a:chOff x="4427447" y="656500"/>
            <a:chExt cx="13132404" cy="8956847"/>
          </a:xfrm>
        </p:grpSpPr>
        <p:pic>
          <p:nvPicPr>
            <p:cNvPr id="3" name="Object 2"/>
            <p:cNvPicPr>
              <a:picLocks noChangeAspect="1"/>
            </p:cNvPicPr>
            <p:nvPr/>
          </p:nvPicPr>
          <p:blipFill>
            <a:blip r:embed="rId3" cstate="print"/>
            <a:stretch>
              <a:fillRect/>
            </a:stretch>
          </p:blipFill>
          <p:spPr>
            <a:xfrm>
              <a:off x="4427447" y="656500"/>
              <a:ext cx="13132404" cy="8956847"/>
            </a:xfrm>
            <a:prstGeom prst="rect">
              <a:avLst/>
            </a:prstGeom>
          </p:spPr>
        </p:pic>
      </p:grpSp>
      <p:grpSp>
        <p:nvGrpSpPr>
          <p:cNvPr id="4" name="그룹 1002"/>
          <p:cNvGrpSpPr/>
          <p:nvPr/>
        </p:nvGrpSpPr>
        <p:grpSpPr>
          <a:xfrm>
            <a:off x="710241" y="656500"/>
            <a:ext cx="2566359" cy="8956847"/>
            <a:chOff x="710240" y="656500"/>
            <a:chExt cx="4671087" cy="8956847"/>
          </a:xfrm>
        </p:grpSpPr>
        <p:pic>
          <p:nvPicPr>
            <p:cNvPr id="6" name="Object 5"/>
            <p:cNvPicPr>
              <a:picLocks noChangeAspect="1"/>
            </p:cNvPicPr>
            <p:nvPr/>
          </p:nvPicPr>
          <p:blipFill>
            <a:blip r:embed="rId4" cstate="print"/>
            <a:stretch>
              <a:fillRect/>
            </a:stretch>
          </p:blipFill>
          <p:spPr>
            <a:xfrm>
              <a:off x="710240" y="656500"/>
              <a:ext cx="4671087" cy="8956847"/>
            </a:xfrm>
            <a:prstGeom prst="rect">
              <a:avLst/>
            </a:prstGeom>
          </p:spPr>
        </p:pic>
      </p:grpSp>
      <p:cxnSp>
        <p:nvCxnSpPr>
          <p:cNvPr id="12" name="직선 연결선 11"/>
          <p:cNvCxnSpPr/>
          <p:nvPr/>
        </p:nvCxnSpPr>
        <p:spPr>
          <a:xfrm>
            <a:off x="4114800" y="1865312"/>
            <a:ext cx="12344400" cy="1588"/>
          </a:xfrm>
          <a:prstGeom prst="line">
            <a:avLst/>
          </a:prstGeom>
          <a:ln w="38100"/>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424CE822-F056-35FC-1E9F-BD9D29A8A6CE}"/>
              </a:ext>
            </a:extLst>
          </p:cNvPr>
          <p:cNvSpPr txBox="1"/>
          <p:nvPr/>
        </p:nvSpPr>
        <p:spPr>
          <a:xfrm>
            <a:off x="4038600" y="825500"/>
            <a:ext cx="12496800" cy="1046440"/>
          </a:xfrm>
          <a:prstGeom prst="rect">
            <a:avLst/>
          </a:prstGeom>
          <a:noFill/>
        </p:spPr>
        <p:txBody>
          <a:bodyPr wrap="square" rtlCol="0">
            <a:spAutoFit/>
          </a:bodyPr>
          <a:lstStyle/>
          <a:p>
            <a:r>
              <a:rPr lang="ko-KR" altLang="en-US" sz="3200" dirty="0">
                <a:solidFill>
                  <a:srgbClr val="000000"/>
                </a:solidFill>
                <a:latin typeface="나눔스퀘어 Bold" pitchFamily="50" charset="-127"/>
                <a:ea typeface="나눔스퀘어 Bold" pitchFamily="50" charset="-127"/>
              </a:rPr>
              <a:t>배경 및 목적</a:t>
            </a:r>
            <a:endParaRPr lang="en-US" altLang="ko-KR" sz="3000" dirty="0">
              <a:latin typeface="나눔스퀘어 Bold" pitchFamily="50" charset="-127"/>
              <a:ea typeface="나눔스퀘어 Bold" pitchFamily="50" charset="-127"/>
            </a:endParaRPr>
          </a:p>
          <a:p>
            <a:r>
              <a:rPr lang="ko-KR" altLang="en-US" sz="3000" dirty="0" err="1">
                <a:latin typeface="나눔스퀘어 Bold" pitchFamily="50" charset="-127"/>
                <a:ea typeface="나눔스퀘어 Bold" pitchFamily="50" charset="-127"/>
              </a:rPr>
              <a:t>스마트팜</a:t>
            </a:r>
            <a:r>
              <a:rPr lang="ko-KR" altLang="en-US" sz="3000" dirty="0">
                <a:latin typeface="나눔스퀘어 Bold" pitchFamily="50" charset="-127"/>
                <a:ea typeface="나눔스퀘어 Bold" pitchFamily="50" charset="-127"/>
              </a:rPr>
              <a:t> </a:t>
            </a:r>
            <a:r>
              <a:rPr lang="en-US" altLang="ko-KR" sz="3000" dirty="0">
                <a:latin typeface="나눔스퀘어 Bold" pitchFamily="50" charset="-127"/>
                <a:ea typeface="나눔스퀘어 Bold" pitchFamily="50" charset="-127"/>
              </a:rPr>
              <a:t>-</a:t>
            </a:r>
            <a:r>
              <a:rPr lang="ko-KR" altLang="en-US" sz="3000" dirty="0">
                <a:latin typeface="나눔스퀘어 Bold" pitchFamily="50" charset="-127"/>
                <a:ea typeface="나눔스퀘어 Bold" pitchFamily="50" charset="-127"/>
              </a:rPr>
              <a:t> </a:t>
            </a:r>
            <a:r>
              <a:rPr lang="ko-KR" altLang="en-US" sz="2400" dirty="0">
                <a:latin typeface="나눔스퀘어 Bold" pitchFamily="50" charset="-127"/>
                <a:ea typeface="나눔스퀘어 Bold" pitchFamily="50" charset="-127"/>
              </a:rPr>
              <a:t>스마트 팜 개념</a:t>
            </a:r>
          </a:p>
        </p:txBody>
      </p:sp>
      <p:sp>
        <p:nvSpPr>
          <p:cNvPr id="11" name="TextBox 10">
            <a:extLst>
              <a:ext uri="{FF2B5EF4-FFF2-40B4-BE49-F238E27FC236}">
                <a16:creationId xmlns:a16="http://schemas.microsoft.com/office/drawing/2014/main" id="{F5C0BD36-1DF1-9710-DE5B-1DCDB2B0E9E4}"/>
              </a:ext>
            </a:extLst>
          </p:cNvPr>
          <p:cNvSpPr txBox="1"/>
          <p:nvPr/>
        </p:nvSpPr>
        <p:spPr>
          <a:xfrm>
            <a:off x="11963400" y="9102923"/>
            <a:ext cx="4724400" cy="307777"/>
          </a:xfrm>
          <a:prstGeom prst="rect">
            <a:avLst/>
          </a:prstGeom>
          <a:noFill/>
        </p:spPr>
        <p:txBody>
          <a:bodyPr wrap="square" rtlCol="0">
            <a:spAutoFit/>
          </a:bodyPr>
          <a:lstStyle/>
          <a:p>
            <a:pPr algn="r"/>
            <a:r>
              <a:rPr lang="ko-KR" altLang="en-US" sz="1400" dirty="0">
                <a:latin typeface="나눔스퀘어 Bold" pitchFamily="50" charset="-127"/>
                <a:ea typeface="나눔스퀘어 Bold" pitchFamily="50" charset="-127"/>
              </a:rPr>
              <a:t>출처</a:t>
            </a:r>
            <a:r>
              <a:rPr lang="en-US" altLang="ko-KR" sz="1400" dirty="0">
                <a:latin typeface="나눔스퀘어 Bold" pitchFamily="50" charset="-127"/>
                <a:ea typeface="나눔스퀘어 Bold" pitchFamily="50" charset="-127"/>
              </a:rPr>
              <a:t> : </a:t>
            </a:r>
            <a:r>
              <a:rPr lang="ko-KR" altLang="en-US" sz="1400" dirty="0">
                <a:latin typeface="나눔스퀘어 Bold" pitchFamily="50" charset="-127"/>
                <a:ea typeface="나눔스퀘어 Bold" pitchFamily="50" charset="-127"/>
              </a:rPr>
              <a:t>농림수산식품교육문화정보원</a:t>
            </a:r>
            <a:r>
              <a:rPr lang="en-US" altLang="ko-KR" sz="1400" dirty="0">
                <a:latin typeface="나눔스퀘어 Bold" pitchFamily="50" charset="-127"/>
                <a:ea typeface="나눔스퀘어 Bold" pitchFamily="50" charset="-127"/>
              </a:rPr>
              <a:t>,</a:t>
            </a:r>
            <a:r>
              <a:rPr lang="ko-KR" altLang="en-US" sz="1400" dirty="0">
                <a:latin typeface="나눔스퀘어 Bold" pitchFamily="50" charset="-127"/>
                <a:ea typeface="나눔스퀘어 Bold" pitchFamily="50" charset="-127"/>
              </a:rPr>
              <a:t> </a:t>
            </a:r>
            <a:r>
              <a:rPr lang="en-US" altLang="ko-KR" sz="1400" dirty="0">
                <a:latin typeface="나눔스퀘어 Bold" pitchFamily="50" charset="-127"/>
                <a:ea typeface="나눔스퀘어 Bold" pitchFamily="50" charset="-127"/>
              </a:rPr>
              <a:t>Priva.com</a:t>
            </a:r>
            <a:endParaRPr lang="ko-KR" altLang="en-US" sz="1400" dirty="0">
              <a:latin typeface="나눔스퀘어 Bold" pitchFamily="50" charset="-127"/>
              <a:ea typeface="나눔스퀘어 Bold" pitchFamily="50" charset="-127"/>
            </a:endParaRPr>
          </a:p>
        </p:txBody>
      </p:sp>
      <p:sp>
        <p:nvSpPr>
          <p:cNvPr id="13" name="TextBox 12">
            <a:extLst>
              <a:ext uri="{FF2B5EF4-FFF2-40B4-BE49-F238E27FC236}">
                <a16:creationId xmlns:a16="http://schemas.microsoft.com/office/drawing/2014/main" id="{A76B774D-60AB-5180-691F-BC655D34BC25}"/>
              </a:ext>
            </a:extLst>
          </p:cNvPr>
          <p:cNvSpPr txBox="1"/>
          <p:nvPr/>
        </p:nvSpPr>
        <p:spPr>
          <a:xfrm>
            <a:off x="3810000" y="2095500"/>
            <a:ext cx="12649200" cy="1948034"/>
          </a:xfrm>
          <a:prstGeom prst="rect">
            <a:avLst/>
          </a:prstGeom>
          <a:noFill/>
        </p:spPr>
        <p:txBody>
          <a:bodyPr wrap="square" rtlCol="0">
            <a:spAutoFit/>
          </a:bodyPr>
          <a:lstStyle/>
          <a:p>
            <a:pPr>
              <a:lnSpc>
                <a:spcPct val="150000"/>
              </a:lnSpc>
            </a:pPr>
            <a:r>
              <a:rPr lang="ko-KR" altLang="en-US" sz="2800" dirty="0">
                <a:latin typeface="나눔스퀘어 ExtraBold" pitchFamily="50" charset="-127"/>
                <a:ea typeface="나눔스퀘어 ExtraBold" pitchFamily="50" charset="-127"/>
              </a:rPr>
              <a:t>비닐하우스</a:t>
            </a:r>
            <a:r>
              <a:rPr lang="en-US" altLang="ko-KR" sz="2800" dirty="0">
                <a:latin typeface="나눔스퀘어 ExtraBold" pitchFamily="50" charset="-127"/>
                <a:ea typeface="나눔스퀘어 ExtraBold" pitchFamily="50" charset="-127"/>
              </a:rPr>
              <a:t>, </a:t>
            </a:r>
            <a:r>
              <a:rPr lang="ko-KR" altLang="en-US" sz="2800" dirty="0">
                <a:latin typeface="나눔스퀘어 ExtraBold" pitchFamily="50" charset="-127"/>
                <a:ea typeface="나눔스퀘어 ExtraBold" pitchFamily="50" charset="-127"/>
              </a:rPr>
              <a:t>유리온실 등의 시설원예</a:t>
            </a:r>
            <a:r>
              <a:rPr lang="en-US" altLang="ko-KR" sz="2800" dirty="0">
                <a:latin typeface="나눔스퀘어 ExtraBold" pitchFamily="50" charset="-127"/>
                <a:ea typeface="나눔스퀘어 ExtraBold" pitchFamily="50" charset="-127"/>
              </a:rPr>
              <a:t>, </a:t>
            </a:r>
            <a:r>
              <a:rPr lang="ko-KR" altLang="en-US" sz="2800" dirty="0">
                <a:latin typeface="나눔스퀘어 ExtraBold" pitchFamily="50" charset="-127"/>
                <a:ea typeface="나눔스퀘어 ExtraBold" pitchFamily="50" charset="-127"/>
              </a:rPr>
              <a:t>축사 등에 사물인터넷</a:t>
            </a:r>
            <a:r>
              <a:rPr lang="en-US" altLang="ko-KR" sz="2800" dirty="0">
                <a:latin typeface="나눔스퀘어 ExtraBold" pitchFamily="50" charset="-127"/>
                <a:ea typeface="나눔스퀘어 ExtraBold" pitchFamily="50" charset="-127"/>
              </a:rPr>
              <a:t>(</a:t>
            </a:r>
            <a:r>
              <a:rPr lang="en-US" altLang="ko-KR" sz="2800" dirty="0" err="1">
                <a:latin typeface="나눔스퀘어 ExtraBold" pitchFamily="50" charset="-127"/>
                <a:ea typeface="나눔스퀘어 ExtraBold" pitchFamily="50" charset="-127"/>
              </a:rPr>
              <a:t>IoT</a:t>
            </a:r>
            <a:r>
              <a:rPr lang="en-US" altLang="ko-KR" sz="2800" dirty="0">
                <a:latin typeface="나눔스퀘어 ExtraBold" pitchFamily="50" charset="-127"/>
                <a:ea typeface="나눔스퀘어 ExtraBold" pitchFamily="50" charset="-127"/>
              </a:rPr>
              <a:t>), </a:t>
            </a:r>
            <a:r>
              <a:rPr lang="ko-KR" altLang="en-US" sz="2800" dirty="0" err="1">
                <a:latin typeface="나눔스퀘어 ExtraBold" pitchFamily="50" charset="-127"/>
                <a:ea typeface="나눔스퀘어 ExtraBold" pitchFamily="50" charset="-127"/>
              </a:rPr>
              <a:t>빅데이터</a:t>
            </a:r>
            <a:r>
              <a:rPr lang="en-US" altLang="ko-KR" sz="2800" dirty="0">
                <a:latin typeface="나눔스퀘어 ExtraBold" pitchFamily="50" charset="-127"/>
                <a:ea typeface="나눔스퀘어 ExtraBold" pitchFamily="50" charset="-127"/>
              </a:rPr>
              <a:t>, </a:t>
            </a:r>
            <a:r>
              <a:rPr lang="ko-KR" altLang="en-US" sz="2800" dirty="0">
                <a:latin typeface="나눔스퀘어 ExtraBold" pitchFamily="50" charset="-127"/>
                <a:ea typeface="나눔스퀘어 ExtraBold" pitchFamily="50" charset="-127"/>
              </a:rPr>
              <a:t>인공지능</a:t>
            </a:r>
            <a:r>
              <a:rPr lang="en-US" altLang="ko-KR" sz="2800" dirty="0">
                <a:latin typeface="나눔스퀘어 ExtraBold" pitchFamily="50" charset="-127"/>
                <a:ea typeface="나눔스퀘어 ExtraBold" pitchFamily="50" charset="-127"/>
              </a:rPr>
              <a:t>, </a:t>
            </a:r>
            <a:r>
              <a:rPr lang="ko-KR" altLang="en-US" sz="2800" dirty="0">
                <a:latin typeface="나눔스퀘어 ExtraBold" pitchFamily="50" charset="-127"/>
                <a:ea typeface="나눔스퀘어 ExtraBold" pitchFamily="50" charset="-127"/>
              </a:rPr>
              <a:t>로봇 등 정보통신기술</a:t>
            </a:r>
            <a:r>
              <a:rPr lang="en-US" altLang="ko-KR" sz="2800" dirty="0">
                <a:latin typeface="나눔스퀘어 ExtraBold" pitchFamily="50" charset="-127"/>
                <a:ea typeface="나눔스퀘어 ExtraBold" pitchFamily="50" charset="-127"/>
              </a:rPr>
              <a:t>(ICT)</a:t>
            </a:r>
            <a:r>
              <a:rPr lang="ko-KR" altLang="en-US" sz="2800" dirty="0">
                <a:latin typeface="나눔스퀘어 ExtraBold" pitchFamily="50" charset="-127"/>
                <a:ea typeface="나눔스퀘어 ExtraBold" pitchFamily="50" charset="-127"/>
              </a:rPr>
              <a:t>를 접목하여 작물과 가축의 생육환경을 원격</a:t>
            </a:r>
            <a:r>
              <a:rPr lang="en-US" altLang="ko-KR" sz="2800" dirty="0">
                <a:latin typeface="나눔스퀘어 ExtraBold" pitchFamily="50" charset="-127"/>
                <a:ea typeface="나눔스퀘어 ExtraBold" pitchFamily="50" charset="-127"/>
              </a:rPr>
              <a:t>, </a:t>
            </a:r>
            <a:r>
              <a:rPr lang="ko-KR" altLang="en-US" sz="2800" dirty="0">
                <a:latin typeface="나눔스퀘어 ExtraBold" pitchFamily="50" charset="-127"/>
                <a:ea typeface="나눔스퀘어 ExtraBold" pitchFamily="50" charset="-127"/>
              </a:rPr>
              <a:t>자동으로 적정하게 유지</a:t>
            </a:r>
            <a:r>
              <a:rPr lang="en-US" altLang="ko-KR" sz="2800" dirty="0">
                <a:latin typeface="나눔스퀘어 ExtraBold" pitchFamily="50" charset="-127"/>
                <a:ea typeface="나눔스퀘어 ExtraBold" pitchFamily="50" charset="-127"/>
              </a:rPr>
              <a:t>,</a:t>
            </a:r>
            <a:r>
              <a:rPr lang="ko-KR" altLang="en-US" sz="2800" dirty="0">
                <a:latin typeface="나눔스퀘어 ExtraBold" pitchFamily="50" charset="-127"/>
                <a:ea typeface="나눔스퀘어 ExtraBold" pitchFamily="50" charset="-127"/>
              </a:rPr>
              <a:t>관리할 수 있는 농장</a:t>
            </a:r>
          </a:p>
        </p:txBody>
      </p:sp>
      <p:pic>
        <p:nvPicPr>
          <p:cNvPr id="14" name="Picture 4" descr="Kompano is designed to de-leaf tomato plants 24/7. - Photo: Priva">
            <a:extLst>
              <a:ext uri="{FF2B5EF4-FFF2-40B4-BE49-F238E27FC236}">
                <a16:creationId xmlns:a16="http://schemas.microsoft.com/office/drawing/2014/main" id="{7C881032-B098-7BFF-21CB-EA29786C82E5}"/>
              </a:ext>
            </a:extLst>
          </p:cNvPr>
          <p:cNvPicPr>
            <a:picLocks noChangeAspect="1" noChangeArrowheads="1"/>
          </p:cNvPicPr>
          <p:nvPr/>
        </p:nvPicPr>
        <p:blipFill>
          <a:blip r:embed="rId5"/>
          <a:srcRect/>
          <a:stretch>
            <a:fillRect/>
          </a:stretch>
        </p:blipFill>
        <p:spPr bwMode="auto">
          <a:xfrm>
            <a:off x="10439400" y="4762499"/>
            <a:ext cx="6019800" cy="4010834"/>
          </a:xfrm>
          <a:prstGeom prst="rect">
            <a:avLst/>
          </a:prstGeom>
          <a:noFill/>
        </p:spPr>
      </p:pic>
      <p:pic>
        <p:nvPicPr>
          <p:cNvPr id="15" name="Picture 8" descr="연도별 스마트팜·ICT 농업 관련 관심도">
            <a:extLst>
              <a:ext uri="{FF2B5EF4-FFF2-40B4-BE49-F238E27FC236}">
                <a16:creationId xmlns:a16="http://schemas.microsoft.com/office/drawing/2014/main" id="{5E2AF1C1-B1B4-8F1A-9CE8-443A662DA8B4}"/>
              </a:ext>
            </a:extLst>
          </p:cNvPr>
          <p:cNvPicPr>
            <a:picLocks noChangeAspect="1" noChangeArrowheads="1"/>
          </p:cNvPicPr>
          <p:nvPr/>
        </p:nvPicPr>
        <p:blipFill>
          <a:blip r:embed="rId6"/>
          <a:srcRect/>
          <a:stretch>
            <a:fillRect/>
          </a:stretch>
        </p:blipFill>
        <p:spPr bwMode="auto">
          <a:xfrm>
            <a:off x="3962400" y="4177116"/>
            <a:ext cx="5181600" cy="5181601"/>
          </a:xfrm>
          <a:prstGeom prst="rect">
            <a:avLst/>
          </a:prstGeom>
          <a:noFill/>
        </p:spPr>
      </p:pic>
      <p:sp>
        <p:nvSpPr>
          <p:cNvPr id="16" name="Object 10">
            <a:extLst>
              <a:ext uri="{FF2B5EF4-FFF2-40B4-BE49-F238E27FC236}">
                <a16:creationId xmlns:a16="http://schemas.microsoft.com/office/drawing/2014/main" id="{C38838F9-FE81-096F-86FB-4D177FF540A4}"/>
              </a:ext>
            </a:extLst>
          </p:cNvPr>
          <p:cNvSpPr txBox="1"/>
          <p:nvPr/>
        </p:nvSpPr>
        <p:spPr>
          <a:xfrm>
            <a:off x="914400" y="2361843"/>
            <a:ext cx="2440444" cy="1938992"/>
          </a:xfrm>
          <a:prstGeom prst="rect">
            <a:avLst/>
          </a:prstGeom>
          <a:noFill/>
        </p:spPr>
        <p:txBody>
          <a:bodyPr wrap="square" rtlCol="0" anchor="t">
            <a:spAutoFit/>
          </a:bodyPr>
          <a:lstStyle/>
          <a:p>
            <a:r>
              <a:rPr lang="en-US" altLang="ko-KR" sz="4000" dirty="0">
                <a:solidFill>
                  <a:srgbClr val="000000"/>
                </a:solidFill>
                <a:latin typeface="나눔스퀘어 Bold" pitchFamily="50" charset="-127"/>
                <a:ea typeface="나눔스퀘어 Bold" pitchFamily="50" charset="-127"/>
              </a:rPr>
              <a:t>01.</a:t>
            </a:r>
          </a:p>
          <a:p>
            <a:r>
              <a:rPr lang="ko-KR" altLang="en-US" sz="4000" dirty="0">
                <a:solidFill>
                  <a:srgbClr val="000000"/>
                </a:solidFill>
                <a:latin typeface="나눔스퀘어 Bold" pitchFamily="50" charset="-127"/>
                <a:ea typeface="나눔스퀘어 Bold" pitchFamily="50" charset="-127"/>
              </a:rPr>
              <a:t>프로젝트 개요</a:t>
            </a:r>
            <a:endParaRPr lang="en-US" sz="4000" dirty="0">
              <a:latin typeface="나눔스퀘어 Bold" pitchFamily="50" charset="-127"/>
              <a:ea typeface="나눔스퀘어 Bold" pitchFamily="50" charset="-127"/>
            </a:endParaRPr>
          </a:p>
        </p:txBody>
      </p:sp>
    </p:spTree>
    <p:extLst>
      <p:ext uri="{BB962C8B-B14F-4D97-AF65-F5344CB8AC3E}">
        <p14:creationId xmlns:p14="http://schemas.microsoft.com/office/powerpoint/2010/main" val="129437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2198</TotalTime>
  <Words>1800</Words>
  <Application>Microsoft Macintosh PowerPoint</Application>
  <PresentationFormat>Custom</PresentationFormat>
  <Paragraphs>453</Paragraphs>
  <Slides>47</Slides>
  <Notes>15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47</vt:i4>
      </vt:variant>
    </vt:vector>
  </HeadingPairs>
  <TitlesOfParts>
    <vt:vector size="61" baseType="lpstr">
      <vt:lpstr>GangwonEduPower</vt:lpstr>
      <vt:lpstr>Gmarket Sans Bold</vt:lpstr>
      <vt:lpstr>Gmarket Sans Medium</vt:lpstr>
      <vt:lpstr>맑은 고딕</vt:lpstr>
      <vt:lpstr>NEXON Lv1 Gothic OTF</vt:lpstr>
      <vt:lpstr>NEXON Lv1 Gothic OTF Bold</vt:lpstr>
      <vt:lpstr>나눔바른고딕OTF</vt:lpstr>
      <vt:lpstr>나눔스퀘어 Bold</vt:lpstr>
      <vt:lpstr>나눔스퀘어 ExtraBold</vt:lpstr>
      <vt:lpstr>나눔스퀘어_ac Bold</vt:lpstr>
      <vt:lpstr>나눔스퀘어라운드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officegen</dc:creator>
  <cp:lastModifiedBy>Na Seokwon</cp:lastModifiedBy>
  <cp:revision>221</cp:revision>
  <dcterms:created xsi:type="dcterms:W3CDTF">2023-07-04T11:07:14Z</dcterms:created>
  <dcterms:modified xsi:type="dcterms:W3CDTF">2023-07-10T09:20:23Z</dcterms:modified>
</cp:coreProperties>
</file>